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000" autoAdjust="0"/>
    <p:restoredTop sz="94454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4474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6611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9958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2153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5013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623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0882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977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6390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4205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686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754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063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016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4710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864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7430-C331-4C50-A66A-9AC28728AEC6}" type="datetimeFigureOut">
              <a:rPr lang="he-IL" smtClean="0"/>
              <a:pPr/>
              <a:t>ט"ז/אייר/תשע"ה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515F08-010C-4586-9DB3-EA307CDC4D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677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historicalmoments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umanfactor.co.i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almoments2.com/%D7%AA%D7%AA-%D7%9E%D7%90%D7%92%D7%A8-%D7%9E%D7%9C%D7%97%D7%9E%D7%AA-%D7%94%D7%A2%D7%A6%D7%9E%D7%90%D7%95%D7%AA" TargetMode="External"/><Relationship Id="rId2" Type="http://schemas.openxmlformats.org/officeDocument/2006/relationships/hyperlink" Target="http://www.historicalmoments2.com/%d7%9e%d7%90%d7%92%d7%a8-%d7%9e%d7%9c%d7%97%d7%9e%d7%aa-%d7%94%d7%a2%d7%a6%d7%9e%d7%90%d7%95%d7%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alerts" TargetMode="External"/><Relationship Id="rId2" Type="http://schemas.openxmlformats.org/officeDocument/2006/relationships/hyperlink" Target="http://www.contentcurationhub.info/tag/aggregation-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otarbut.net/" TargetMode="External"/><Relationship Id="rId2" Type="http://schemas.openxmlformats.org/officeDocument/2006/relationships/hyperlink" Target="http://www.contentcurationhub.info/tag/aggregation-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totarbut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-searcher.com/" TargetMode="External"/><Relationship Id="rId2" Type="http://schemas.openxmlformats.org/officeDocument/2006/relationships/hyperlink" Target="http://www.contentcurationhub.info/tag/aggregation-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ontentcurationhub.info/tag/aggregation-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oogalootv.wordpress.com/2009/12/09/just-how-much-information-is-there-on-the-inter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s.softpedia.com/news/Social-Media-Is-Increasingly-Preferred-as-an-Information-Discovery-Source-123477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55700" y="1739900"/>
            <a:ext cx="10794999" cy="3037481"/>
          </a:xfrm>
        </p:spPr>
        <p:txBody>
          <a:bodyPr>
            <a:normAutofit/>
          </a:bodyPr>
          <a:lstStyle/>
          <a:p>
            <a:pPr algn="ctr"/>
            <a:r>
              <a:rPr lang="he-IL" b="1" dirty="0"/>
              <a:t>כלי חיפוש מתקדמים </a:t>
            </a:r>
            <a:r>
              <a:rPr lang="he-IL" b="1" dirty="0" smtClean="0"/>
              <a:t>ושיטות </a:t>
            </a:r>
            <a:r>
              <a:rPr lang="he-IL" b="1" dirty="0"/>
              <a:t>איסוף בתחום חקר ישראל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33613" y="3968598"/>
            <a:ext cx="8915399" cy="206390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עמי </a:t>
            </a:r>
            <a:r>
              <a:rPr lang="he-IL" sz="2400" b="1" dirty="0" err="1" smtClean="0"/>
              <a:t>סלנט</a:t>
            </a:r>
            <a:r>
              <a:rPr lang="he-IL" sz="2400" b="1" dirty="0" smtClean="0"/>
              <a:t> </a:t>
            </a:r>
          </a:p>
          <a:p>
            <a:pPr algn="ctr"/>
            <a:r>
              <a:rPr lang="he-IL" sz="2400" b="1" dirty="0" smtClean="0"/>
              <a:t>מידען</a:t>
            </a:r>
          </a:p>
          <a:p>
            <a:pPr algn="ctr"/>
            <a:r>
              <a:rPr lang="he-IL" sz="2400" b="1" dirty="0" smtClean="0"/>
              <a:t>עורך ראשי </a:t>
            </a:r>
          </a:p>
          <a:p>
            <a:pPr algn="ctr"/>
            <a:r>
              <a:rPr lang="en-US" sz="2400" b="1" dirty="0" smtClean="0"/>
              <a:t>Content </a:t>
            </a:r>
            <a:r>
              <a:rPr lang="en-US" sz="2400" b="1" dirty="0"/>
              <a:t>Curation Hub</a:t>
            </a:r>
            <a:endParaRPr lang="he-IL" sz="2400" b="1" dirty="0" smtClean="0"/>
          </a:p>
          <a:p>
            <a:pPr algn="ctr"/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85369"/>
            <a:ext cx="2476500" cy="1951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עידן עודף המידע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b="1" dirty="0"/>
              <a:t>למהפכה זו השפעה מרחיקת לכת על התהליך </a:t>
            </a:r>
            <a:r>
              <a:rPr lang="he-IL" sz="2400" b="1" dirty="0" err="1"/>
              <a:t>המידעני</a:t>
            </a:r>
            <a:r>
              <a:rPr lang="he-IL" sz="2400" b="1" dirty="0"/>
              <a:t>. </a:t>
            </a:r>
            <a:endParaRPr lang="he-IL" sz="2400" b="1" dirty="0" smtClean="0"/>
          </a:p>
          <a:p>
            <a:r>
              <a:rPr lang="he-IL" sz="2400" b="1" dirty="0" smtClean="0"/>
              <a:t>אם </a:t>
            </a:r>
            <a:r>
              <a:rPr lang="he-IL" sz="2400" b="1" dirty="0"/>
              <a:t>בעבר עיקר משאבי התהליך הושקעו באיסוף המידע כאשר הניתוח התבצע באמצעים פשוטים יחסית, הרי כיום עיקר התהליך </a:t>
            </a:r>
            <a:r>
              <a:rPr lang="he-IL" sz="2400" b="1" dirty="0" err="1"/>
              <a:t>המידעני</a:t>
            </a:r>
            <a:r>
              <a:rPr lang="he-IL" sz="2400" b="1" dirty="0"/>
              <a:t>  עוסק במיון, ניתוח והערכת המידע. מעבר לכך, המידען  </a:t>
            </a:r>
            <a:r>
              <a:rPr lang="he-IL" sz="2400" b="1" dirty="0">
                <a:solidFill>
                  <a:srgbClr val="FF0000"/>
                </a:solidFill>
              </a:rPr>
              <a:t>נדרש להקדיש מחשבה מיוחדת לאופן הצגת המידע והפצת המידע  </a:t>
            </a:r>
            <a:r>
              <a:rPr lang="he-IL" sz="2400" b="1" dirty="0" err="1">
                <a:solidFill>
                  <a:srgbClr val="FF0000"/>
                </a:solidFill>
              </a:rPr>
              <a:t>למשתמשיו</a:t>
            </a:r>
            <a:r>
              <a:rPr lang="he-IL" sz="2400" b="1" dirty="0">
                <a:solidFill>
                  <a:srgbClr val="FF0000"/>
                </a:solidFill>
              </a:rPr>
              <a:t>  אשר חשופים במיוחד לסכנת עודף המידע.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92" y="4600967"/>
            <a:ext cx="3978371" cy="2161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9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Human </a:t>
            </a:r>
            <a:r>
              <a:rPr lang="en-US" b="1" dirty="0" smtClean="0"/>
              <a:t>Aggregators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דוגמאות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לדוגמא : </a:t>
            </a:r>
          </a:p>
          <a:p>
            <a:r>
              <a:rPr lang="he-IL" u="sng" dirty="0" smtClean="0">
                <a:hlinkClick r:id="rId2"/>
              </a:rPr>
              <a:t>דף </a:t>
            </a:r>
            <a:r>
              <a:rPr lang="he-IL" u="sng" dirty="0">
                <a:hlinkClick r:id="rId2"/>
              </a:rPr>
              <a:t>"רגעים היסטוריים " </a:t>
            </a:r>
            <a:r>
              <a:rPr lang="he-IL" u="sng" dirty="0" err="1">
                <a:hlinkClick r:id="rId2"/>
              </a:rPr>
              <a:t>בפייסבוק</a:t>
            </a:r>
            <a:r>
              <a:rPr lang="he-IL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hlinkClick r:id="rId2"/>
              </a:rPr>
              <a:t>https://www.facebook.com/historicalmoments2</a:t>
            </a:r>
            <a:endParaRPr lang="en-US" b="1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48" y="3331972"/>
            <a:ext cx="7896225" cy="311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6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Human Aggregators</a:t>
            </a:r>
            <a:r>
              <a:rPr lang="en-US" dirty="0"/>
              <a:t/>
            </a:r>
            <a:br>
              <a:rPr lang="en-US" dirty="0"/>
            </a:br>
            <a:r>
              <a:rPr lang="he-IL" dirty="0" smtClean="0"/>
              <a:t>דוגמא מס' 2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מערכת "הגורם האנושי" 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http://humanfactor.co.il</a:t>
            </a:r>
            <a:r>
              <a:rPr lang="he-IL" u="sng" dirty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 </a:t>
            </a:r>
            <a:r>
              <a:rPr lang="he-IL" dirty="0"/>
              <a:t>לצורך הקמת המאגר הרב-תחומי חברה קבוצה של</a:t>
            </a:r>
            <a:r>
              <a:rPr lang="en-US" dirty="0"/>
              <a:t> </a:t>
            </a:r>
            <a:r>
              <a:rPr lang="he-IL" b="1" dirty="0"/>
              <a:t>מידענים ואנשי אקדמיה</a:t>
            </a:r>
            <a:r>
              <a:rPr lang="en-US" dirty="0"/>
              <a:t> </a:t>
            </a:r>
            <a:r>
              <a:rPr lang="he-IL" dirty="0"/>
              <a:t>הרואה במפעל תיעוד זה דרך </a:t>
            </a:r>
            <a:r>
              <a:rPr lang="he-IL" b="1" dirty="0"/>
              <a:t> להסתכלות </a:t>
            </a:r>
            <a:r>
              <a:rPr lang="he-IL" b="1" dirty="0" err="1"/>
              <a:t>הוליסיטית</a:t>
            </a:r>
            <a:r>
              <a:rPr lang="he-IL" b="1" dirty="0"/>
              <a:t> יותר </a:t>
            </a:r>
            <a:r>
              <a:rPr lang="he-IL" dirty="0"/>
              <a:t>על עולם התכנים הנוצר באינטרנט</a:t>
            </a:r>
            <a:r>
              <a:rPr lang="en-US" dirty="0"/>
              <a:t>.</a:t>
            </a:r>
          </a:p>
          <a:p>
            <a:r>
              <a:rPr lang="he-IL" dirty="0">
                <a:hlinkClick r:id="rId2"/>
              </a:rPr>
              <a:t>צוות הפרויקט מפעיל</a:t>
            </a:r>
            <a:r>
              <a:rPr lang="en-US" dirty="0">
                <a:hlinkClick r:id="rId2"/>
              </a:rPr>
              <a:t> </a:t>
            </a:r>
            <a:r>
              <a:rPr lang="he-IL" b="1" dirty="0">
                <a:hlinkClick r:id="rId2"/>
              </a:rPr>
              <a:t>מערכת איסוף מידע</a:t>
            </a:r>
            <a:r>
              <a:rPr lang="en-US" dirty="0"/>
              <a:t> </a:t>
            </a:r>
            <a:r>
              <a:rPr lang="he-IL" dirty="0"/>
              <a:t>מקיפה על מנת לברור ולקטלג את התכנים הדיגיטאליים</a:t>
            </a:r>
            <a:r>
              <a:rPr lang="en-US" dirty="0"/>
              <a:t>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01" y="4297054"/>
            <a:ext cx="7697842" cy="2451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Human </a:t>
            </a:r>
            <a:r>
              <a:rPr lang="en-US" b="1" dirty="0" smtClean="0"/>
              <a:t>Aggregators</a:t>
            </a:r>
            <a:br>
              <a:rPr lang="en-US" b="1" dirty="0" smtClean="0"/>
            </a:br>
            <a:r>
              <a:rPr lang="he-IL" b="1" dirty="0" smtClean="0"/>
              <a:t>דוגמא מס' 3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000" b="1" dirty="0" smtClean="0">
                <a:hlinkClick r:id="rId2"/>
              </a:rPr>
              <a:t>מאגר </a:t>
            </a:r>
            <a:r>
              <a:rPr lang="he-IL" sz="2000" b="1" dirty="0">
                <a:hlinkClick r:id="rId2"/>
              </a:rPr>
              <a:t>מלחמת העצמאות </a:t>
            </a:r>
            <a:endParaRPr lang="en-US" sz="2000" b="1" dirty="0"/>
          </a:p>
          <a:p>
            <a:pPr fontAlgn="base"/>
            <a:r>
              <a:rPr lang="he-IL" sz="2000" b="1" u="sng" dirty="0">
                <a:hlinkClick r:id="rId3"/>
              </a:rPr>
              <a:t>בתהליך סינון קפדני נבחרים, כל הזמן,   מקורות מידע איכותיים מתוך מאות אלפי מקורות מידע שנבדקו באינטרנט</a:t>
            </a:r>
            <a:endParaRPr lang="en-US" sz="2000" b="1" dirty="0"/>
          </a:p>
          <a:p>
            <a:r>
              <a:rPr lang="he-IL" sz="2000" b="1" dirty="0"/>
              <a:t>האינדקס המקוון, הידוע בשם תת-מאגר מלחמת העצמאות פותח במשך חודשים ארוכים בשנת 2014 והוא </a:t>
            </a:r>
            <a:r>
              <a:rPr lang="he-IL" sz="2000" b="1" dirty="0" err="1"/>
              <a:t>ממויין</a:t>
            </a:r>
            <a:r>
              <a:rPr lang="he-IL" sz="2000" b="1" dirty="0"/>
              <a:t> לנושאים כגון: שלבי הלחימה, זירות הלחימה, החטיבות הלוחמות, יישובים במערכה, יחסי כוחות והיסטוריוגרפיה של מלחמת העצמאות. האינדקס מציע למשתמשים בישראל</a:t>
            </a:r>
            <a:r>
              <a:rPr lang="en-US" sz="2000" b="1" dirty="0"/>
              <a:t> </a:t>
            </a:r>
            <a:r>
              <a:rPr lang="he-IL" sz="2000" b="1" dirty="0"/>
              <a:t>מיפוי שיטתי של מקורות המידע הזמינים באינטרנט</a:t>
            </a:r>
            <a:r>
              <a:rPr lang="en-US" sz="2000" b="1" dirty="0"/>
              <a:t>.</a:t>
            </a:r>
          </a:p>
          <a:p>
            <a:r>
              <a:rPr lang="he-IL" sz="2000" b="1" dirty="0"/>
              <a:t>במהלך סינון והערכת המקורות נבדקו כ-100 אלף מקורות מידע שונים, מתוכם נבחרו כמה מאות מקורות מקוונים בעלי ערך לתיעוד מלחמת העצמאות. לכל אחד ממקורות המידע המשמעותיים יש קישור ישיר באינדקס</a:t>
            </a:r>
            <a:r>
              <a:rPr lang="en-US" sz="2000" b="1" dirty="0"/>
              <a:t>.</a:t>
            </a:r>
          </a:p>
          <a:p>
            <a:r>
              <a:rPr lang="he-IL" sz="2000" b="1" dirty="0"/>
              <a:t>יש, אמנם, בספריות </a:t>
            </a:r>
            <a:r>
              <a:rPr lang="he-IL" sz="2000" b="1" dirty="0" smtClean="0"/>
              <a:t>בישראל </a:t>
            </a:r>
            <a:r>
              <a:rPr lang="he-IL" sz="2000" b="1" dirty="0"/>
              <a:t>שורה של כתבי עת בהם נכתבו מאמרים ומחקרים חשובים על מלחמת העצמאות אך הם עדיין לא זמינים באינטרנט.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130786"/>
            <a:ext cx="2140886" cy="2267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8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Automatic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Aggregators tools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b="1" dirty="0"/>
              <a:t>כלים מתוקשבים לאיסוף מידע, המבוססים על דליית מידע </a:t>
            </a:r>
            <a:r>
              <a:rPr lang="he-IL" sz="2400" b="1" dirty="0" err="1"/>
              <a:t>אוטמאטית</a:t>
            </a:r>
            <a:r>
              <a:rPr lang="he-IL" sz="2400" b="1" dirty="0"/>
              <a:t> עפ"י נושאים או תחומי עניין .  </a:t>
            </a:r>
            <a:endParaRPr lang="en-US" sz="2400" b="1" dirty="0"/>
          </a:p>
          <a:p>
            <a:r>
              <a:rPr lang="he-IL" sz="2400" b="1" dirty="0"/>
              <a:t>  לדוגמא: </a:t>
            </a:r>
            <a:endParaRPr lang="en-US" sz="2400" b="1" dirty="0"/>
          </a:p>
          <a:p>
            <a:r>
              <a:rPr lang="en-US" sz="2400" b="1" dirty="0"/>
              <a:t>Google alert</a:t>
            </a:r>
          </a:p>
          <a:p>
            <a:r>
              <a:rPr lang="he-IL" sz="2400" b="1" dirty="0"/>
              <a:t>מדובר על</a:t>
            </a:r>
            <a:r>
              <a:rPr lang="en-US" sz="2400" b="1" dirty="0"/>
              <a:t> </a:t>
            </a:r>
            <a:r>
              <a:rPr lang="en-US" sz="2400" b="1" u="sng" dirty="0">
                <a:hlinkClick r:id="rId3"/>
              </a:rPr>
              <a:t>Google Alerts</a:t>
            </a:r>
            <a:r>
              <a:rPr lang="en-US" sz="2400" b="1" dirty="0"/>
              <a:t> </a:t>
            </a:r>
            <a:r>
              <a:rPr lang="he-IL" sz="2400" b="1" dirty="0"/>
              <a:t>או גוגל התראות ( עברית), כלי שמאפשר לנו לגלות תוכן חדש באינטרנט, בזמן שהוא מתפרסם, או יותר נכון – מתגלה על ידי גוגל</a:t>
            </a:r>
            <a:r>
              <a:rPr lang="en-US" sz="2400" b="1" dirty="0"/>
              <a:t>.</a:t>
            </a:r>
          </a:p>
          <a:p>
            <a:endParaRPr lang="he-IL" sz="24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0" y="4799612"/>
            <a:ext cx="3657600" cy="246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3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Google alert</a:t>
            </a:r>
            <a:br>
              <a:rPr lang="en-US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e-IL" sz="2400" b="1" dirty="0" smtClean="0"/>
              <a:t>תוצאות</a:t>
            </a:r>
            <a:endParaRPr lang="en-US" sz="2400" b="1" dirty="0"/>
          </a:p>
          <a:p>
            <a:pPr marL="0" indent="0" fontAlgn="base">
              <a:buNone/>
            </a:pPr>
            <a:r>
              <a:rPr lang="he-IL" sz="2400" b="1" dirty="0" smtClean="0"/>
              <a:t> </a:t>
            </a:r>
            <a:r>
              <a:rPr lang="he-IL" sz="2400" b="1" dirty="0"/>
              <a:t>רוצה לראות תוצאות ממקור ספציפי בלבד, </a:t>
            </a:r>
            <a:r>
              <a:rPr lang="he-IL" sz="2400" b="1" dirty="0" smtClean="0"/>
              <a:t>( אתר ספציפי ) תוכל </a:t>
            </a:r>
            <a:r>
              <a:rPr lang="he-IL" sz="2400" b="1" dirty="0"/>
              <a:t>להגדיר זאת </a:t>
            </a:r>
            <a:r>
              <a:rPr lang="he-IL" sz="2400" b="1" dirty="0" smtClean="0"/>
              <a:t>בטבלת האיסוף. </a:t>
            </a:r>
            <a:endParaRPr lang="en-US" sz="2400" b="1" dirty="0"/>
          </a:p>
          <a:p>
            <a:pPr fontAlgn="base"/>
            <a:r>
              <a:rPr lang="he-IL" sz="2400" b="1" dirty="0"/>
              <a:t>שפה</a:t>
            </a:r>
            <a:endParaRPr lang="en-US" sz="2400" b="1" dirty="0"/>
          </a:p>
          <a:p>
            <a:pPr marL="0" indent="0" fontAlgn="base">
              <a:buNone/>
            </a:pPr>
            <a:r>
              <a:rPr lang="he-IL" sz="2400" b="1" dirty="0"/>
              <a:t>תקבל התראות עבור תוצאות חיפוש בשפה שבחרת</a:t>
            </a:r>
            <a:r>
              <a:rPr lang="en-US" sz="2400" b="1" dirty="0"/>
              <a:t>.</a:t>
            </a:r>
          </a:p>
          <a:p>
            <a:pPr fontAlgn="base"/>
            <a:r>
              <a:rPr lang="he-IL" sz="2400" b="1" dirty="0"/>
              <a:t>אזור</a:t>
            </a:r>
            <a:endParaRPr lang="en-US" sz="2400" b="1" dirty="0"/>
          </a:p>
          <a:p>
            <a:pPr marL="0" indent="0" fontAlgn="base">
              <a:buNone/>
            </a:pPr>
            <a:r>
              <a:rPr lang="he-IL" sz="2400" b="1" dirty="0"/>
              <a:t>אם אתה רוצה לראות תוצאות רק מארץ או מאזור מסוימים, או רק תוצאות הקשורות להם, תוכל להגדיר זאת כאן</a:t>
            </a:r>
            <a:r>
              <a:rPr lang="en-US" sz="2400" b="1" dirty="0"/>
              <a:t>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2" y="149477"/>
            <a:ext cx="3389195" cy="2287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4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Google alert</a:t>
            </a:r>
            <a:br>
              <a:rPr lang="en-US" b="1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8" y="1783173"/>
            <a:ext cx="5513696" cy="471004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0"/>
            <a:ext cx="2347416" cy="1584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2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Automatic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Aggregators tools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000" b="1" dirty="0"/>
              <a:t>אחד המיזמים המקוונים החדשניים הראויים לציון ולהערכה בישראל הוא </a:t>
            </a:r>
            <a:r>
              <a:rPr lang="he-IL" sz="2000" b="1" dirty="0">
                <a:hlinkClick r:id="rId3"/>
              </a:rPr>
              <a:t>מיזם "</a:t>
            </a:r>
            <a:r>
              <a:rPr lang="he-IL" sz="2000" b="1" dirty="0" err="1">
                <a:hlinkClick r:id="rId3"/>
              </a:rPr>
              <a:t>אותורבות</a:t>
            </a:r>
            <a:r>
              <a:rPr lang="he-IL" sz="2000" b="1" dirty="0">
                <a:hlinkClick r:id="rId3"/>
              </a:rPr>
              <a:t>" באינטרנט .</a:t>
            </a:r>
            <a:r>
              <a:rPr lang="he-IL" sz="2000" b="1" dirty="0"/>
              <a:t> מדובר על טכנולוגיה דיגיטלית ששייכת מבחינת ההגדרה לתחום של </a:t>
            </a:r>
            <a:r>
              <a:rPr lang="en-US" sz="2000" b="1" dirty="0"/>
              <a:t> </a:t>
            </a:r>
            <a:r>
              <a:rPr lang="en-US" sz="2000" b="1" dirty="0">
                <a:hlinkClick r:id="rId2"/>
              </a:rPr>
              <a:t>Aggregators tools</a:t>
            </a:r>
            <a:r>
              <a:rPr lang="he-IL" sz="2000" b="1" dirty="0"/>
              <a:t>, כלומר , צוברי מידע מקוונים שאוספים מידע בעל ערך וממיינים את הפריטים בצורה לוגית . העיצוב של "</a:t>
            </a:r>
            <a:r>
              <a:rPr lang="he-IL" sz="2000" b="1" dirty="0" err="1"/>
              <a:t>אותותרבות</a:t>
            </a:r>
            <a:r>
              <a:rPr lang="he-IL" sz="2000" b="1" dirty="0"/>
              <a:t>" מבוסס על שיטת "האריחים" שהיא המגמה העיצובית החדשנית ביותר באינטרנט ( בדומה </a:t>
            </a:r>
            <a:r>
              <a:rPr lang="en-US" sz="2000" b="1" dirty="0"/>
              <a:t> </a:t>
            </a:r>
            <a:r>
              <a:rPr lang="he-IL" sz="2000" b="1" dirty="0"/>
              <a:t>ל</a:t>
            </a:r>
            <a:r>
              <a:rPr lang="en-US" sz="2000" b="1" dirty="0" err="1"/>
              <a:t>pinterest</a:t>
            </a:r>
            <a:r>
              <a:rPr lang="en-US" sz="2000" b="1" dirty="0"/>
              <a:t>-</a:t>
            </a:r>
            <a:r>
              <a:rPr lang="he-IL" sz="2000" b="1" dirty="0"/>
              <a:t> ) . ניתן להוסיף ערוץ מידע לצובר ע"י הצעה למעקב אחר מקור מידע באינטרנט בהתבסס על הזנת </a:t>
            </a:r>
            <a:r>
              <a:rPr lang="en-US" sz="2000" b="1" dirty="0"/>
              <a:t>RSS</a:t>
            </a:r>
            <a:r>
              <a:rPr lang="he-IL" sz="2000" b="1" dirty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he-IL" sz="2000" b="1" dirty="0"/>
              <a:t> </a:t>
            </a:r>
            <a:endParaRPr lang="en-US" sz="2000" b="1" dirty="0"/>
          </a:p>
          <a:p>
            <a:r>
              <a:rPr lang="he-IL" sz="2000" b="1" dirty="0">
                <a:hlinkClick r:id="rId3"/>
              </a:rPr>
              <a:t>"</a:t>
            </a:r>
            <a:r>
              <a:rPr lang="he-IL" sz="2000" b="1" dirty="0" err="1">
                <a:hlinkClick r:id="rId3"/>
              </a:rPr>
              <a:t>אותורבות</a:t>
            </a:r>
            <a:r>
              <a:rPr lang="he-IL" sz="2000" b="1" dirty="0">
                <a:hlinkClick r:id="rId3"/>
              </a:rPr>
              <a:t> הוא אתר / יישום שמאגד ומסדר נכון להיום מעל 300 "אותות",</a:t>
            </a:r>
            <a:r>
              <a:rPr lang="he-IL" sz="2000" b="1" dirty="0"/>
              <a:t> מקורות מידע על תרבות בישראל. האתר / יישום נגיש מכל מכשיר אפשרי ממחשב רגיל עד טלפונים חכמים. אין צורך בהרשמה או הורדת תוכנה. </a:t>
            </a:r>
            <a:r>
              <a:rPr lang="he-IL" sz="2000" b="1" dirty="0" err="1"/>
              <a:t>אותותרבות</a:t>
            </a:r>
            <a:r>
              <a:rPr lang="he-IL" sz="2000" b="1" dirty="0"/>
              <a:t> גם לא שומר שום מידע על המשתמשים".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" y="3996399"/>
            <a:ext cx="253365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9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3944" y="177124"/>
            <a:ext cx="8911687" cy="1280890"/>
          </a:xfrm>
        </p:spPr>
        <p:txBody>
          <a:bodyPr/>
          <a:lstStyle/>
          <a:p>
            <a:pPr algn="ctr"/>
            <a:r>
              <a:rPr lang="he-IL" b="1" dirty="0" smtClean="0"/>
              <a:t>השוואה מתודולוגית </a:t>
            </a:r>
            <a:endParaRPr lang="he-IL" b="1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52323" y="1762893"/>
            <a:ext cx="3992732" cy="576262"/>
          </a:xfrm>
        </p:spPr>
        <p:txBody>
          <a:bodyPr/>
          <a:lstStyle/>
          <a:p>
            <a:pPr algn="ctr"/>
            <a:r>
              <a:rPr lang="he-IL" b="1" dirty="0">
                <a:hlinkClick r:id="rId2"/>
              </a:rPr>
              <a:t>"</a:t>
            </a:r>
            <a:r>
              <a:rPr lang="he-IL" b="1" dirty="0" err="1">
                <a:hlinkClick r:id="rId2"/>
              </a:rPr>
              <a:t>אותורבות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b="1" dirty="0" smtClean="0"/>
              <a:t>איסוף וגם הבניית מידע בו –זמנית (מיון עפ"י מילות מפתח).</a:t>
            </a:r>
            <a:endParaRPr lang="he-IL" b="1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7632867" y="2142699"/>
            <a:ext cx="4107616" cy="531194"/>
          </a:xfrm>
        </p:spPr>
        <p:txBody>
          <a:bodyPr/>
          <a:lstStyle/>
          <a:p>
            <a:pPr algn="ctr"/>
            <a:r>
              <a:rPr lang="en-US" b="1" dirty="0"/>
              <a:t>Google alert</a:t>
            </a:r>
            <a:br>
              <a:rPr lang="en-US" b="1" dirty="0"/>
            </a:b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b="1" dirty="0" smtClean="0"/>
              <a:t>איסוף ע"י דלייה ממוחשבת , עפ"י פרמטרים</a:t>
            </a:r>
            <a:endParaRPr lang="he-IL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64" y="3358578"/>
            <a:ext cx="2533650" cy="14859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86" y="3358578"/>
            <a:ext cx="2347416" cy="1584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פורטל מידע אישי לאיסוף </a:t>
            </a:r>
            <a:r>
              <a:rPr lang="he-IL" b="1" dirty="0" smtClean="0"/>
              <a:t>מידע</a:t>
            </a:r>
            <a:br>
              <a:rPr lang="he-IL" b="1" dirty="0" smtClean="0"/>
            </a:br>
            <a:r>
              <a:rPr lang="he-IL" sz="2400" b="1" dirty="0" smtClean="0"/>
              <a:t>איסוף וגם הבניית מידע </a:t>
            </a:r>
            <a:endParaRPr lang="he-IL" sz="2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b="1" dirty="0"/>
              <a:t>אוסף כלים מתוקשבים לאיסוף המידע והצגתו בהתאם לנושאים ותחומי עניין , קביעת סדר העדיפות לקליטת המידע ע"י המשתמש עצמו</a:t>
            </a:r>
            <a:endParaRPr lang="en-US" sz="2000" b="1" dirty="0"/>
          </a:p>
          <a:p>
            <a:pPr marL="0" indent="0" algn="ctr">
              <a:buNone/>
            </a:pPr>
            <a:r>
              <a:rPr lang="he-IL" sz="2000" b="1" dirty="0"/>
              <a:t> </a:t>
            </a:r>
            <a:r>
              <a:rPr lang="en-US" sz="2000" b="1" dirty="0"/>
              <a:t> </a:t>
            </a:r>
            <a:r>
              <a:rPr lang="en-US" sz="2000" b="1" dirty="0" smtClean="0"/>
              <a:t>www.netvibes</a:t>
            </a:r>
            <a:endParaRPr lang="en-US" sz="2000" b="1" dirty="0"/>
          </a:p>
          <a:p>
            <a:r>
              <a:rPr lang="he-IL" sz="2000" b="1" dirty="0"/>
              <a:t>אחד מכלי הווב 2 המהווה פורטל אישי.  </a:t>
            </a:r>
            <a:r>
              <a:rPr lang="he-IL" sz="2000" b="1" dirty="0" smtClean="0"/>
              <a:t>נטוייבס  </a:t>
            </a:r>
            <a:r>
              <a:rPr lang="he-IL" sz="2000" b="1" dirty="0"/>
              <a:t>מאפשר לעקוב אחרי עדכונים בבלוגים, כתבי עת ואתרים </a:t>
            </a:r>
            <a:r>
              <a:rPr lang="he-IL" sz="2000" b="1" dirty="0" smtClean="0"/>
              <a:t>שונים </a:t>
            </a:r>
            <a:r>
              <a:rPr lang="he-IL" sz="2000" b="1" dirty="0" smtClean="0">
                <a:solidFill>
                  <a:srgbClr val="FF0000"/>
                </a:solidFill>
              </a:rPr>
              <a:t>ולתעדף מקורות</a:t>
            </a:r>
            <a:r>
              <a:rPr lang="he-IL" sz="2000" b="1" dirty="0" smtClean="0"/>
              <a:t>. </a:t>
            </a:r>
            <a:r>
              <a:rPr lang="he-IL" sz="2000" b="1" dirty="0"/>
              <a:t>האתר גמיש וידידותי לשימוש וקל מאד להגדיר בו תכנים למעקב. כלי שימושי מאד ויעיל מאד.</a:t>
            </a:r>
            <a:endParaRPr lang="en-US" sz="2000" b="1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253866"/>
            <a:ext cx="8296773" cy="3771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מבוא  מתודולוגי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/>
              <a:t>גישת ניהול הידע האישי</a:t>
            </a:r>
            <a:r>
              <a:rPr lang="en-US" sz="2400" b="1" dirty="0"/>
              <a:t> Personal Knowledge Management (PKM) </a:t>
            </a:r>
            <a:r>
              <a:rPr lang="he-IL" sz="2400" b="1" dirty="0"/>
              <a:t>מאמינה כי ההתמודדות עם תחומי ניהול הידע נמצאת באחריות האישית של המשתמש/בעל המקצוע בניגוד לגישת ניהול הידע הריכוזית או השיתופית בארגונים</a:t>
            </a:r>
            <a:r>
              <a:rPr lang="en-US" sz="2400" b="1" dirty="0"/>
              <a:t> </a:t>
            </a:r>
            <a:endParaRPr lang="he-IL" sz="2400" b="1" dirty="0" smtClean="0"/>
          </a:p>
          <a:p>
            <a:endParaRPr lang="he-IL" sz="2400" b="1" dirty="0"/>
          </a:p>
          <a:p>
            <a:r>
              <a:rPr lang="en-US" sz="2400" b="1" dirty="0"/>
              <a:t>  PKM </a:t>
            </a:r>
            <a:r>
              <a:rPr lang="he-IL" sz="2400" b="1" dirty="0"/>
              <a:t>היא ביסודה גישה תהליכית המורכבת משלבי הפעולה הבאים : איסוף מידע , סינון והערכת מקורות המידע שנאספו , מיון </a:t>
            </a:r>
            <a:r>
              <a:rPr lang="he-IL" sz="2400" b="1" dirty="0" err="1"/>
              <a:t>וקיטלוג</a:t>
            </a:r>
            <a:r>
              <a:rPr lang="he-IL" sz="2400" b="1" dirty="0"/>
              <a:t> מקורות המידע המשמעותיים ( "לסנן באכזריות" ) , אגירה </a:t>
            </a:r>
            <a:r>
              <a:rPr lang="he-IL" sz="2400" b="1" dirty="0" err="1"/>
              <a:t>סכמאטית</a:t>
            </a:r>
            <a:r>
              <a:rPr lang="he-IL" sz="2400" b="1" dirty="0"/>
              <a:t> ושיטתית , </a:t>
            </a:r>
            <a:r>
              <a:rPr lang="he-IL" sz="2400" b="1" dirty="0" err="1"/>
              <a:t>איחזור</a:t>
            </a:r>
            <a:r>
              <a:rPr lang="he-IL" sz="2400" b="1" dirty="0"/>
              <a:t>  הקשרי</a:t>
            </a:r>
            <a:r>
              <a:rPr lang="en-US" sz="2400" b="1" dirty="0"/>
              <a:t> , </a:t>
            </a:r>
            <a:r>
              <a:rPr lang="he-IL" sz="2400" b="1" dirty="0"/>
              <a:t>והפצת מידע .</a:t>
            </a:r>
            <a:endParaRPr lang="en-US" sz="2400" b="1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90726"/>
            <a:ext cx="1612900" cy="1814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1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Automatic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Aggregators tools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lang="he-IL" dirty="0" smtClean="0"/>
              <a:t>מתפתחים היום כלי איסוף מתוקשבים  יעילים מאד למעקב ואיסוף אחרי מקורות מידע ברשתות חברתיות ( </a:t>
            </a:r>
            <a:r>
              <a:rPr lang="he-IL" dirty="0" err="1" smtClean="0"/>
              <a:t>טוויטר</a:t>
            </a:r>
            <a:r>
              <a:rPr lang="he-IL" dirty="0" smtClean="0"/>
              <a:t> , גוגל פלוס וכדומה) .</a:t>
            </a:r>
          </a:p>
          <a:p>
            <a:endParaRPr lang="he-IL" dirty="0"/>
          </a:p>
          <a:p>
            <a:r>
              <a:rPr lang="he-IL" dirty="0" smtClean="0"/>
              <a:t>אחד היעילים ביותר הוא </a:t>
            </a:r>
            <a:r>
              <a:rPr lang="en-US" dirty="0" smtClean="0"/>
              <a:t> </a:t>
            </a:r>
            <a:r>
              <a:rPr lang="en-US" b="1" dirty="0" smtClean="0">
                <a:hlinkClick r:id="rId3"/>
              </a:rPr>
              <a:t>social searcher</a:t>
            </a:r>
            <a:r>
              <a:rPr lang="en-US" b="1" dirty="0" smtClean="0"/>
              <a:t> </a:t>
            </a:r>
          </a:p>
          <a:p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6" y="2850107"/>
            <a:ext cx="5953125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לסיכום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 marL="0" indent="0">
              <a:buNone/>
            </a:pPr>
            <a:r>
              <a:rPr lang="he-IL" sz="2800" dirty="0" smtClean="0"/>
              <a:t>מבחינת שיטות איסוף לחקר אקדמאי שוטף בכלל וחקר ישראל בפרט מבחינים בין : </a:t>
            </a:r>
          </a:p>
          <a:p>
            <a:endParaRPr lang="he-IL" sz="2800" dirty="0"/>
          </a:p>
          <a:p>
            <a:r>
              <a:rPr lang="en-US" sz="2800" b="1" dirty="0"/>
              <a:t>Human Aggregators</a:t>
            </a:r>
            <a:endParaRPr lang="en-US" sz="2800" dirty="0"/>
          </a:p>
          <a:p>
            <a:endParaRPr lang="he-IL" sz="2800" dirty="0" smtClean="0"/>
          </a:p>
          <a:p>
            <a:r>
              <a:rPr lang="en-US" sz="2800" dirty="0"/>
              <a:t>Automatic </a:t>
            </a:r>
            <a:r>
              <a:rPr lang="en-US" sz="2800" b="1" dirty="0">
                <a:hlinkClick r:id="rId2"/>
              </a:rPr>
              <a:t>Aggregators tools</a:t>
            </a:r>
            <a:endParaRPr lang="en-US" sz="2800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68" y="3014946"/>
            <a:ext cx="2790856" cy="384305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96" y="5670489"/>
            <a:ext cx="2347416" cy="1584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2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ניצחון ה-</a:t>
            </a:r>
            <a:r>
              <a:rPr lang="en-US" b="1" dirty="0"/>
              <a:t>Human Aggregators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/>
              <a:t>אם בעבר עיקר משאבי התהליך הושקעו באיסוף המידע כאשר הניתוח התבצע באמצעים פשוטים יחסית, הרי כיום עיקר התהליך </a:t>
            </a:r>
            <a:r>
              <a:rPr lang="he-IL" sz="2400" b="1" dirty="0" err="1"/>
              <a:t>המידעני</a:t>
            </a:r>
            <a:r>
              <a:rPr lang="he-IL" sz="2400" b="1" dirty="0"/>
              <a:t>  עוסק במיון, ניתוח והערכת המידע. </a:t>
            </a:r>
            <a:endParaRPr lang="he-IL" sz="2400" b="1" dirty="0" smtClean="0"/>
          </a:p>
          <a:p>
            <a:endParaRPr lang="he-IL" sz="2400" b="1" dirty="0"/>
          </a:p>
          <a:p>
            <a:r>
              <a:rPr lang="he-IL" sz="2400" b="1" dirty="0" smtClean="0"/>
              <a:t>מעבר </a:t>
            </a:r>
            <a:r>
              <a:rPr lang="he-IL" sz="2400" b="1" dirty="0"/>
              <a:t>לכך, המידען  נדרש להקדיש מחשבה מיוחדת לאופן הצגת המידע והפצת המידע  </a:t>
            </a:r>
            <a:r>
              <a:rPr lang="he-IL" sz="2400" b="1" dirty="0" err="1" smtClean="0"/>
              <a:t>למשתמשיו</a:t>
            </a:r>
            <a:r>
              <a:rPr lang="he-IL" sz="2400" b="1" dirty="0" smtClean="0"/>
              <a:t>  </a:t>
            </a:r>
            <a:r>
              <a:rPr lang="he-IL" sz="2400" b="1" dirty="0"/>
              <a:t>אשר חשופים במיוחד לסכנת עודף המידע. </a:t>
            </a:r>
            <a:endParaRPr lang="he-IL" sz="2400" b="1" dirty="0" smtClean="0"/>
          </a:p>
          <a:p>
            <a:endParaRPr lang="en-US" sz="2400" b="1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3" y="2329218"/>
            <a:ext cx="2459219" cy="3386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גישת ניהול הידע </a:t>
            </a:r>
            <a:r>
              <a:rPr lang="he-IL" b="1" dirty="0" smtClean="0"/>
              <a:t>האישי (2)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b="1" dirty="0"/>
              <a:t>גישת ניהול הידע האישי </a:t>
            </a:r>
            <a:r>
              <a:rPr lang="en-US" sz="2400" b="1" dirty="0"/>
              <a:t>Personal Knowledge Management </a:t>
            </a:r>
            <a:r>
              <a:rPr lang="en-US" sz="2400" b="1" dirty="0" smtClean="0"/>
              <a:t>–PKM </a:t>
            </a:r>
            <a:r>
              <a:rPr lang="he-IL" sz="2400" b="1" dirty="0" smtClean="0"/>
              <a:t> </a:t>
            </a:r>
            <a:r>
              <a:rPr lang="he-IL" sz="2400" b="1" dirty="0" smtClean="0">
                <a:solidFill>
                  <a:srgbClr val="FF0000"/>
                </a:solidFill>
              </a:rPr>
              <a:t>מה מייחד אותה ומדוע היא מצליחה יותר מאשר הארגונים?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i="1" dirty="0"/>
              <a:t>Bottom-up approach</a:t>
            </a:r>
            <a:endParaRPr lang="en-US" sz="2400" b="1" dirty="0"/>
          </a:p>
          <a:p>
            <a:pPr marL="0" indent="0">
              <a:buNone/>
            </a:pPr>
            <a:r>
              <a:rPr lang="he-IL" sz="2400" b="1" dirty="0"/>
              <a:t>זו גישה של התפתחות ניהול הידע לא מתוך גישה היררכית , מלמעלה –למטה אלא מתוך דרג העבודה עצמו היוזם ומנהל את הליכי ניהול הידע עפ"י השקפתו ועפ"י </a:t>
            </a:r>
            <a:r>
              <a:rPr lang="he-IL" sz="2400" b="1" dirty="0" err="1"/>
              <a:t>הפרספקיטבות</a:t>
            </a:r>
            <a:r>
              <a:rPr lang="he-IL" sz="2400" b="1" dirty="0"/>
              <a:t> שלו.</a:t>
            </a:r>
            <a:endParaRPr lang="en-US" sz="2400" b="1" dirty="0"/>
          </a:p>
          <a:p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90726"/>
            <a:ext cx="1612900" cy="1814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הבעיה </a:t>
            </a:r>
            <a:r>
              <a:rPr lang="he-IL" b="1" dirty="0"/>
              <a:t>והאתגר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 smtClean="0"/>
              <a:t>בין </a:t>
            </a:r>
            <a:r>
              <a:rPr lang="he-IL" sz="2400" b="1" dirty="0"/>
              <a:t>השנים 1999 </a:t>
            </a:r>
            <a:r>
              <a:rPr lang="he-IL" sz="2400" b="1" dirty="0" smtClean="0"/>
              <a:t>ל2009 </a:t>
            </a:r>
            <a:r>
              <a:rPr lang="he-IL" sz="2400" b="1" dirty="0"/>
              <a:t>היקף המידע הדיגיטאלי באינטרנט גדל כל שנה ב30% .  נכון לשנת</a:t>
            </a:r>
            <a:r>
              <a:rPr lang="en-US" sz="2400" b="1" dirty="0"/>
              <a:t>2012 </a:t>
            </a:r>
            <a:r>
              <a:rPr lang="he-IL" sz="2400" b="1" dirty="0"/>
              <a:t> , האינטרנט גדל בהיקף של 7 וחצי מיליון מסמכים כל יום.  כל שמונה חודשים כמות המידע באינטרנט מכפילה את עצמה.  </a:t>
            </a:r>
            <a:endParaRPr lang="en-US" sz="2400" b="1" dirty="0"/>
          </a:p>
          <a:p>
            <a:r>
              <a:rPr lang="he-IL" sz="2400" b="1" dirty="0"/>
              <a:t>התחזית: בשנת 2018 , כמות המידע הדיגיטאלי באינטרנט תכפיל את עצמה </a:t>
            </a:r>
            <a:r>
              <a:rPr lang="he-IL" sz="2400" b="1" u="sng" dirty="0">
                <a:hlinkClick r:id="rId2"/>
              </a:rPr>
              <a:t>כל 11 שעות.</a:t>
            </a:r>
            <a:r>
              <a:rPr lang="he-IL" sz="2400" b="1" dirty="0"/>
              <a:t> </a:t>
            </a:r>
            <a:endParaRPr lang="en-US" sz="2400" b="1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564304"/>
            <a:ext cx="3962400" cy="2293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5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89212" y="546377"/>
            <a:ext cx="8911687" cy="1280890"/>
          </a:xfrm>
        </p:spPr>
        <p:txBody>
          <a:bodyPr/>
          <a:lstStyle/>
          <a:p>
            <a:pPr algn="ctr"/>
            <a:r>
              <a:rPr lang="he-IL" b="1" dirty="0"/>
              <a:t>שינוי הדגשים בהתמודדות המידענית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 smtClean="0"/>
              <a:t>מתברר </a:t>
            </a:r>
            <a:r>
              <a:rPr lang="he-IL" sz="2400" b="1" dirty="0"/>
              <a:t>כי הדרכים בהם אנו משתמשים לאיסוף מידע ודליית מידע באינטרנט הולכים ומשתנים לאורך זמן</a:t>
            </a:r>
            <a:r>
              <a:rPr lang="en-US" sz="2400" b="1" dirty="0"/>
              <a:t> . </a:t>
            </a:r>
            <a:endParaRPr lang="he-IL" sz="2400" b="1" dirty="0" smtClean="0"/>
          </a:p>
          <a:p>
            <a:r>
              <a:rPr lang="he-IL" sz="2400" b="1" dirty="0" smtClean="0"/>
              <a:t>מנועי </a:t>
            </a:r>
            <a:r>
              <a:rPr lang="he-IL" sz="2400" b="1" dirty="0"/>
              <a:t>חיפוש היו הזירה העיקרית לאיסוף ולדליית מידע באינטרנט עד כה</a:t>
            </a:r>
            <a:r>
              <a:rPr lang="en-US" sz="2400" b="1" dirty="0"/>
              <a:t> , </a:t>
            </a:r>
            <a:r>
              <a:rPr lang="he-IL" sz="2400" b="1" dirty="0"/>
              <a:t>אך בשנתיים האחרונה חלה תזוזה מסוימת בכיווני האיסוף</a:t>
            </a:r>
            <a:r>
              <a:rPr lang="en-US" sz="2400" b="1" dirty="0"/>
              <a:t>, </a:t>
            </a:r>
            <a:r>
              <a:rPr lang="he-IL" sz="2400" b="1" dirty="0"/>
              <a:t>ואתרי רשתות חברתיות מתחילים</a:t>
            </a:r>
            <a:r>
              <a:rPr lang="en-US" sz="2400" b="1" dirty="0"/>
              <a:t> </a:t>
            </a:r>
            <a:r>
              <a:rPr lang="he-IL" sz="2400" b="1" dirty="0" smtClean="0"/>
              <a:t> להיות</a:t>
            </a:r>
            <a:r>
              <a:rPr lang="en-US" sz="2400" b="1" dirty="0" smtClean="0"/>
              <a:t> </a:t>
            </a:r>
            <a:r>
              <a:rPr lang="he-IL" sz="2400" b="1" dirty="0" smtClean="0"/>
              <a:t>זירה </a:t>
            </a:r>
            <a:r>
              <a:rPr lang="he-IL" sz="2400" b="1" dirty="0"/>
              <a:t>לאיסוף מידע ודליית מידע</a:t>
            </a:r>
            <a:r>
              <a:rPr lang="en-US" sz="2400" b="1" dirty="0"/>
              <a:t> 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91" y="4322159"/>
            <a:ext cx="3746500" cy="2535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9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שינוי כיוון איסוף המידע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 err="1"/>
              <a:t>עפ</a:t>
            </a:r>
            <a:r>
              <a:rPr lang="en-US" sz="2400" b="1" dirty="0"/>
              <a:t>"</a:t>
            </a:r>
            <a:r>
              <a:rPr lang="he-IL" sz="2400" b="1" dirty="0"/>
              <a:t>י דו</a:t>
            </a:r>
            <a:r>
              <a:rPr lang="en-US" sz="2400" b="1" dirty="0"/>
              <a:t>"</a:t>
            </a:r>
            <a:r>
              <a:rPr lang="he-IL" sz="2400" b="1" dirty="0"/>
              <a:t>ח של </a:t>
            </a:r>
            <a:r>
              <a:rPr lang="en-US" sz="2400" b="1" u="sng" dirty="0">
                <a:hlinkClick r:id="rId2"/>
              </a:rPr>
              <a:t>Nielsen</a:t>
            </a:r>
            <a:r>
              <a:rPr lang="en-US" sz="2400" b="1" dirty="0"/>
              <a:t> </a:t>
            </a:r>
            <a:r>
              <a:rPr lang="he-IL" sz="2400" b="1" dirty="0" smtClean="0"/>
              <a:t> המגמה </a:t>
            </a:r>
            <a:r>
              <a:rPr lang="he-IL" sz="2400" b="1" dirty="0"/>
              <a:t>הזו צפויה להתחזק בשנים הקרובות</a:t>
            </a:r>
            <a:r>
              <a:rPr lang="en-US" sz="2400" b="1" dirty="0"/>
              <a:t>. </a:t>
            </a:r>
            <a:endParaRPr lang="he-IL" sz="2400" b="1" dirty="0" smtClean="0"/>
          </a:p>
          <a:p>
            <a:r>
              <a:rPr lang="he-IL" sz="2400" b="1" dirty="0" err="1" smtClean="0"/>
              <a:t>עפ</a:t>
            </a:r>
            <a:r>
              <a:rPr lang="en-US" sz="2400" b="1" dirty="0"/>
              <a:t>"</a:t>
            </a:r>
            <a:r>
              <a:rPr lang="he-IL" sz="2400" b="1" dirty="0"/>
              <a:t>י הדו</a:t>
            </a:r>
            <a:r>
              <a:rPr lang="en-US" sz="2400" b="1" dirty="0"/>
              <a:t>"</a:t>
            </a:r>
            <a:r>
              <a:rPr lang="he-IL" sz="2400" b="1" dirty="0"/>
              <a:t>ח של  </a:t>
            </a:r>
            <a:r>
              <a:rPr lang="en-US" sz="2400" b="1" dirty="0" smtClean="0"/>
              <a:t> Nielsen </a:t>
            </a:r>
            <a:r>
              <a:rPr lang="en-US" sz="2400" b="1" dirty="0"/>
              <a:t>18%  </a:t>
            </a:r>
            <a:r>
              <a:rPr lang="he-IL" sz="2400" b="1" dirty="0"/>
              <a:t>מהמשתמשים מעדיפים למקד את מאמצי החיפוש ואיסוף המידע ברשתות חברתיות כגון </a:t>
            </a:r>
            <a:r>
              <a:rPr lang="he-IL" sz="2400" b="1" dirty="0" err="1"/>
              <a:t>טוויטר</a:t>
            </a:r>
            <a:r>
              <a:rPr lang="he-IL" sz="2400" b="1" dirty="0"/>
              <a:t> או </a:t>
            </a:r>
            <a:r>
              <a:rPr lang="he-IL" sz="2400" b="1" dirty="0" err="1"/>
              <a:t>פייסבוק</a:t>
            </a:r>
            <a:r>
              <a:rPr lang="en-US" sz="2400" b="1" dirty="0"/>
              <a:t> 11%.  </a:t>
            </a:r>
            <a:r>
              <a:rPr lang="he-IL" sz="2400" b="1" dirty="0"/>
              <a:t>מן המשתמשים אשר </a:t>
            </a:r>
            <a:r>
              <a:rPr lang="he-IL" sz="2400" b="1" dirty="0" err="1"/>
              <a:t>נידגמו</a:t>
            </a:r>
            <a:r>
              <a:rPr lang="he-IL" sz="2400" b="1" dirty="0"/>
              <a:t> בסקר של</a:t>
            </a:r>
            <a:r>
              <a:rPr lang="en-US" sz="2400" b="1" dirty="0"/>
              <a:t> </a:t>
            </a:r>
            <a:r>
              <a:rPr lang="en-US" sz="2400" b="1" dirty="0" smtClean="0"/>
              <a:t> Nielsen </a:t>
            </a:r>
            <a:r>
              <a:rPr lang="he-IL" sz="2400" b="1" dirty="0"/>
              <a:t>מתמקדים באתרי אינטרנט ייעודיים כגון פורטלים מתמחים וכדומה</a:t>
            </a:r>
            <a:r>
              <a:rPr lang="en-US" sz="2400" b="1" dirty="0"/>
              <a:t>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7" y="4612373"/>
            <a:ext cx="3317733" cy="2245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53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מדוע חל שינוי בתהליכי איסוף המידע 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/>
              <a:t>עורכי הסקר</a:t>
            </a:r>
            <a:r>
              <a:rPr lang="en-US" sz="2400" b="1" dirty="0"/>
              <a:t> , </a:t>
            </a:r>
            <a:r>
              <a:rPr lang="he-IL" sz="2400" b="1" dirty="0"/>
              <a:t>אשר ניתחו את הממצאים סבורים כי נוכח הצפת המידע במנועי החיפוש</a:t>
            </a:r>
            <a:r>
              <a:rPr lang="en-US" sz="2400" b="1" dirty="0"/>
              <a:t> , </a:t>
            </a:r>
            <a:r>
              <a:rPr lang="he-IL" sz="2400" b="1" dirty="0"/>
              <a:t>נוטים אותם </a:t>
            </a:r>
            <a:r>
              <a:rPr lang="he-IL" sz="2400" b="1" dirty="0" smtClean="0"/>
              <a:t> </a:t>
            </a:r>
            <a:r>
              <a:rPr lang="en-US" sz="2400" b="1" dirty="0" smtClean="0"/>
              <a:t> 18</a:t>
            </a:r>
            <a:r>
              <a:rPr lang="en-US" sz="2400" b="1" dirty="0"/>
              <a:t>% </a:t>
            </a:r>
            <a:r>
              <a:rPr lang="he-IL" sz="2400" b="1" dirty="0"/>
              <a:t>מן המשתמשים להעדיף כברירה ראשונה אתרי רשתות </a:t>
            </a:r>
            <a:r>
              <a:rPr lang="he-IL" sz="2400" b="1" dirty="0" smtClean="0"/>
              <a:t>חברתיות</a:t>
            </a:r>
            <a:r>
              <a:rPr lang="en-US" sz="2400" b="1" dirty="0" smtClean="0"/>
              <a:t>) </a:t>
            </a:r>
            <a:r>
              <a:rPr lang="he-IL" sz="2400" b="1" dirty="0" smtClean="0"/>
              <a:t>בלוגים</a:t>
            </a:r>
            <a:r>
              <a:rPr lang="en-US" sz="2400" b="1" dirty="0" smtClean="0"/>
              <a:t> </a:t>
            </a:r>
            <a:r>
              <a:rPr lang="en-US" sz="2400" b="1" dirty="0"/>
              <a:t>, </a:t>
            </a:r>
            <a:r>
              <a:rPr lang="he-IL" sz="2400" b="1" dirty="0"/>
              <a:t>וויקיפדיה</a:t>
            </a:r>
            <a:r>
              <a:rPr lang="en-US" sz="2400" b="1" dirty="0"/>
              <a:t> , </a:t>
            </a:r>
            <a:r>
              <a:rPr lang="he-IL" sz="2400" b="1" dirty="0" err="1" smtClean="0"/>
              <a:t>טוויטר</a:t>
            </a:r>
            <a:r>
              <a:rPr lang="en-US" sz="2400" b="1" dirty="0" smtClean="0"/>
              <a:t>( </a:t>
            </a:r>
            <a:r>
              <a:rPr lang="he-IL" sz="2400" b="1" dirty="0" smtClean="0"/>
              <a:t>.</a:t>
            </a:r>
          </a:p>
          <a:p>
            <a:r>
              <a:rPr lang="he-IL" sz="2400" b="1" dirty="0" smtClean="0"/>
              <a:t>העדפה </a:t>
            </a:r>
            <a:r>
              <a:rPr lang="he-IL" sz="2400" b="1" dirty="0"/>
              <a:t>ראשונית זו נובעת מתפיסתם כי עדיף סינון מידע אנושי ע</a:t>
            </a:r>
            <a:r>
              <a:rPr lang="en-US" sz="2400" b="1" dirty="0"/>
              <a:t>"</a:t>
            </a:r>
            <a:r>
              <a:rPr lang="he-IL" sz="2400" b="1" dirty="0"/>
              <a:t>י גורמים אנושיים מוכרים מאשר סינון מידע </a:t>
            </a:r>
            <a:r>
              <a:rPr lang="he-IL" sz="2400" b="1" dirty="0" err="1"/>
              <a:t>אוטמאטי</a:t>
            </a:r>
            <a:r>
              <a:rPr lang="he-IL" sz="2400" b="1" dirty="0"/>
              <a:t> ע</a:t>
            </a:r>
            <a:r>
              <a:rPr lang="en-US" sz="2400" b="1" dirty="0"/>
              <a:t>"</a:t>
            </a:r>
            <a:r>
              <a:rPr lang="he-IL" sz="2400" b="1" dirty="0"/>
              <a:t>י מנועי החיפוש</a:t>
            </a:r>
            <a:r>
              <a:rPr lang="en-US" sz="2400" b="1" dirty="0"/>
              <a:t>.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56" y="4643301"/>
            <a:ext cx="3746500" cy="2535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Human Aggregators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2400" b="1" dirty="0"/>
              <a:t> </a:t>
            </a:r>
            <a:r>
              <a:rPr lang="he-IL" sz="2400" b="1" dirty="0" smtClean="0"/>
              <a:t>בניגוד </a:t>
            </a:r>
            <a:r>
              <a:rPr lang="he-IL" sz="2400" b="1" dirty="0"/>
              <a:t>לגוגל שהוא אגרגטור צובר מידע-טכנולוגי ממוכן</a:t>
            </a:r>
            <a:r>
              <a:rPr lang="en-US" sz="2400" b="1" dirty="0"/>
              <a:t> ,  </a:t>
            </a:r>
            <a:r>
              <a:rPr lang="he-IL" sz="2400" b="1" dirty="0"/>
              <a:t> מתחילים לפעול אתרים המשמשים בתפקיד</a:t>
            </a:r>
            <a:r>
              <a:rPr lang="en-US" sz="2400" b="1" dirty="0"/>
              <a:t> "</a:t>
            </a:r>
            <a:r>
              <a:rPr lang="he-IL" sz="2400" b="1" dirty="0" err="1"/>
              <a:t>אגרגטורים</a:t>
            </a:r>
            <a:r>
              <a:rPr lang="he-IL" sz="2400" b="1" dirty="0"/>
              <a:t> אנושיים</a:t>
            </a:r>
            <a:r>
              <a:rPr lang="he-IL" sz="2400" b="1" dirty="0" smtClean="0"/>
              <a:t>"</a:t>
            </a:r>
            <a:endParaRPr lang="en-US" sz="2400" b="1" dirty="0" smtClean="0"/>
          </a:p>
          <a:p>
            <a:pPr marL="0" indent="0">
              <a:buNone/>
            </a:pPr>
            <a:r>
              <a:rPr lang="he-IL" sz="2400" b="1" dirty="0" smtClean="0"/>
              <a:t>כלומר</a:t>
            </a:r>
            <a:r>
              <a:rPr lang="en-US" sz="2400" b="1" dirty="0" smtClean="0"/>
              <a:t> </a:t>
            </a:r>
            <a:r>
              <a:rPr lang="en-US" sz="2400" b="1" dirty="0"/>
              <a:t>, </a:t>
            </a:r>
            <a:r>
              <a:rPr lang="he-IL" sz="2400" b="1" dirty="0"/>
              <a:t>אנשים שתפקידם להתעדכן בתוכן ממקורות שונים ומגוונים</a:t>
            </a:r>
            <a:r>
              <a:rPr lang="en-US" sz="2400" b="1" dirty="0"/>
              <a:t>, </a:t>
            </a:r>
            <a:r>
              <a:rPr lang="he-IL" sz="2400" b="1" dirty="0"/>
              <a:t>להעביר אותו דרך הפילטר </a:t>
            </a:r>
            <a:r>
              <a:rPr lang="he-IL" sz="2400" b="1" dirty="0" smtClean="0"/>
              <a:t>שלהם</a:t>
            </a:r>
            <a:r>
              <a:rPr lang="en-US" sz="2400" b="1" dirty="0" smtClean="0"/>
              <a:t>) </a:t>
            </a:r>
            <a:r>
              <a:rPr lang="he-IL" sz="2400" b="1" dirty="0" smtClean="0"/>
              <a:t>שהוא </a:t>
            </a:r>
            <a:r>
              <a:rPr lang="he-IL" sz="2400" b="1" dirty="0"/>
              <a:t>בדרך כלל איכותי</a:t>
            </a:r>
            <a:r>
              <a:rPr lang="en-US" sz="2400" b="1" dirty="0"/>
              <a:t>, </a:t>
            </a:r>
            <a:r>
              <a:rPr lang="he-IL" sz="2400" b="1" dirty="0"/>
              <a:t>אבל</a:t>
            </a:r>
            <a:r>
              <a:rPr lang="en-US" sz="2400" b="1" dirty="0"/>
              <a:t> biased, </a:t>
            </a:r>
            <a:r>
              <a:rPr lang="he-IL" sz="2400" b="1" dirty="0"/>
              <a:t>כמו כל פילטר</a:t>
            </a:r>
            <a:r>
              <a:rPr lang="en-US" sz="2400" b="1" dirty="0"/>
              <a:t>, </a:t>
            </a:r>
            <a:r>
              <a:rPr lang="en-US" sz="2400" b="1" dirty="0" smtClean="0"/>
              <a:t>(</a:t>
            </a:r>
            <a:r>
              <a:rPr lang="he-IL" sz="2400" b="1" dirty="0" smtClean="0"/>
              <a:t>לסנן</a:t>
            </a:r>
            <a:r>
              <a:rPr lang="en-US" sz="2400" b="1" dirty="0"/>
              <a:t>, </a:t>
            </a:r>
            <a:r>
              <a:rPr lang="he-IL" sz="2400" b="1" dirty="0"/>
              <a:t>למיין ולקשר למקורות המידע המשמעותיים יותר בתחומי ניהול התוכן והכלים לניהול תוכן ואצירת תוכן</a:t>
            </a:r>
            <a:r>
              <a:rPr lang="en-US" sz="2400" b="1" dirty="0"/>
              <a:t> .(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93" y="4600967"/>
            <a:ext cx="3487052" cy="2161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30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ההשלכות הקוגניטיביות של עודף מידע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b="1" dirty="0"/>
              <a:t>בשנים האחרונות אנו עדים לתופעה שונה ומרתקת. המידע כבר אינו משאב במחסור אלא נהפוך הוא, המידע זמין במגוון רחב של צורות ובהיקף עצום. </a:t>
            </a:r>
            <a:endParaRPr lang="en-US" sz="2400" b="1" dirty="0"/>
          </a:p>
          <a:p>
            <a:r>
              <a:rPr lang="he-IL" sz="2400" b="1" dirty="0"/>
              <a:t>האדם הסביר וכן הארגון הסביר נדרשים להקדיש זמן, תשומת לב ומחשבה רבה לאופן ההתמודדות עם עודף המידע, ומציאת דרכים יצירתיות להפיק את המיטב מהמידע תוך סינון </a:t>
            </a:r>
            <a:r>
              <a:rPr lang="he-IL" sz="2400" b="1" dirty="0" smtClean="0"/>
              <a:t>ועיבוד  </a:t>
            </a:r>
            <a:r>
              <a:rPr lang="he-IL" sz="2400" b="1" dirty="0"/>
              <a:t>יעיל.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4" y="4585215"/>
            <a:ext cx="3057099" cy="2422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4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792</TotalTime>
  <Words>778</Words>
  <Application>Microsoft Office PowerPoint</Application>
  <PresentationFormat>Custom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עשן מתפתל</vt:lpstr>
      <vt:lpstr>כלי חיפוש מתקדמים ושיטות איסוף בתחום חקר ישראל  </vt:lpstr>
      <vt:lpstr>מבוא  מתודולוגי </vt:lpstr>
      <vt:lpstr>גישת ניהול הידע האישי (2)</vt:lpstr>
      <vt:lpstr>הבעיה והאתגר  </vt:lpstr>
      <vt:lpstr>שינוי הדגשים בהתמודדות המידענית  </vt:lpstr>
      <vt:lpstr>שינוי כיוון איסוף המידע</vt:lpstr>
      <vt:lpstr>מדוע חל שינוי בתהליכי איסוף המידע ?</vt:lpstr>
      <vt:lpstr>Human Aggregators</vt:lpstr>
      <vt:lpstr>ההשלכות הקוגניטיביות של עודף מידע </vt:lpstr>
      <vt:lpstr>עידן עודף המידע</vt:lpstr>
      <vt:lpstr>Human Aggregators דוגמאות</vt:lpstr>
      <vt:lpstr>Human Aggregators דוגמא מס' 2 </vt:lpstr>
      <vt:lpstr>Human Aggregators דוגמא מס' 3 </vt:lpstr>
      <vt:lpstr>Automatic Aggregators tools </vt:lpstr>
      <vt:lpstr>Google alert </vt:lpstr>
      <vt:lpstr>Google alert </vt:lpstr>
      <vt:lpstr>Automatic Aggregators tools </vt:lpstr>
      <vt:lpstr>השוואה מתודולוגית </vt:lpstr>
      <vt:lpstr>פורטל מידע אישי לאיסוף מידע איסוף וגם הבניית מידע </vt:lpstr>
      <vt:lpstr>Automatic Aggregators tools</vt:lpstr>
      <vt:lpstr>לסיכום</vt:lpstr>
      <vt:lpstr>ניצחון ה-Human Aggregators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כלי חיפוש מתקדמים ומרכזי איסוף בתחום חקר ישראל</dc:title>
  <dc:creator>salant</dc:creator>
  <cp:lastModifiedBy>Ami</cp:lastModifiedBy>
  <cp:revision>78</cp:revision>
  <dcterms:created xsi:type="dcterms:W3CDTF">2015-04-08T15:56:38Z</dcterms:created>
  <dcterms:modified xsi:type="dcterms:W3CDTF">2015-05-05T15:50:17Z</dcterms:modified>
</cp:coreProperties>
</file>