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4" r:id="rId3"/>
    <p:sldId id="257" r:id="rId4"/>
    <p:sldId id="258" r:id="rId5"/>
    <p:sldId id="259" r:id="rId6"/>
    <p:sldId id="260" r:id="rId7"/>
    <p:sldId id="261" r:id="rId8"/>
    <p:sldId id="262" r:id="rId9"/>
    <p:sldId id="263" r:id="rId10"/>
    <p:sldId id="264" r:id="rId11"/>
    <p:sldId id="265" r:id="rId12"/>
    <p:sldId id="277" r:id="rId13"/>
    <p:sldId id="275" r:id="rId14"/>
    <p:sldId id="276" r:id="rId15"/>
    <p:sldId id="266" r:id="rId16"/>
    <p:sldId id="267" r:id="rId17"/>
    <p:sldId id="273" r:id="rId18"/>
    <p:sldId id="268" r:id="rId19"/>
    <p:sldId id="269" r:id="rId20"/>
    <p:sldId id="270" r:id="rId21"/>
    <p:sldId id="271" r:id="rId22"/>
    <p:sldId id="272" r:id="rId2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122" d="100"/>
          <a:sy n="122" d="100"/>
        </p:scale>
        <p:origin x="-13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8373A8A-C65C-43F8-B103-DEB171A1D34E}" type="datetimeFigureOut">
              <a:rPr lang="he-IL" smtClean="0"/>
              <a:pPr/>
              <a:t>כ"ו/תשרי/תשע"ה</a:t>
            </a:fld>
            <a:endParaRPr lang="he-IL"/>
          </a:p>
        </p:txBody>
      </p:sp>
      <p:sp>
        <p:nvSpPr>
          <p:cNvPr id="17" name="Footer Placeholder 16"/>
          <p:cNvSpPr>
            <a:spLocks noGrp="1"/>
          </p:cNvSpPr>
          <p:nvPr>
            <p:ph type="ftr" sz="quarter" idx="11"/>
          </p:nvPr>
        </p:nvSpPr>
        <p:spPr/>
        <p:txBody>
          <a:bodyPr/>
          <a:lstStyle/>
          <a:p>
            <a:endParaRPr lang="he-IL"/>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99344E7-01A5-421B-B106-75866D9E7155}" type="slidenum">
              <a:rPr lang="he-IL" smtClean="0"/>
              <a:pPr/>
              <a:t>‹#›</a:t>
            </a:fld>
            <a:endParaRPr lang="he-IL"/>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373A8A-C65C-43F8-B103-DEB171A1D34E}" type="datetimeFigureOut">
              <a:rPr lang="he-IL" smtClean="0"/>
              <a:pPr/>
              <a:t>כ"ו/תשרי/תשע"ה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99344E7-01A5-421B-B106-75866D9E7155}"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99344E7-01A5-421B-B106-75866D9E7155}" type="slidenum">
              <a:rPr lang="he-IL" smtClean="0"/>
              <a:pPr/>
              <a:t>‹#›</a:t>
            </a:fld>
            <a:endParaRPr lang="he-IL"/>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373A8A-C65C-43F8-B103-DEB171A1D34E}" type="datetimeFigureOut">
              <a:rPr lang="he-IL" smtClean="0"/>
              <a:pPr/>
              <a:t>כ"ו/תשרי/תשע"ה</a:t>
            </a:fld>
            <a:endParaRPr lang="he-IL"/>
          </a:p>
        </p:txBody>
      </p:sp>
      <p:sp>
        <p:nvSpPr>
          <p:cNvPr id="5" name="Footer Placeholder 4"/>
          <p:cNvSpPr>
            <a:spLocks noGrp="1"/>
          </p:cNvSpPr>
          <p:nvPr>
            <p:ph type="ftr" sz="quarter" idx="11"/>
          </p:nvPr>
        </p:nvSpPr>
        <p:spPr/>
        <p:txBody>
          <a:bodyPr/>
          <a:lstStyle/>
          <a:p>
            <a:endParaRPr lang="he-IL"/>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8373A8A-C65C-43F8-B103-DEB171A1D34E}" type="datetimeFigureOut">
              <a:rPr lang="he-IL" smtClean="0"/>
              <a:pPr/>
              <a:t>כ"ו/תשרי/תשע"ה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4361688" y="1026372"/>
            <a:ext cx="457200" cy="441325"/>
          </a:xfrm>
        </p:spPr>
        <p:txBody>
          <a:bodyPr/>
          <a:lstStyle/>
          <a:p>
            <a:fld id="{699344E7-01A5-421B-B106-75866D9E7155}" type="slidenum">
              <a:rPr lang="he-IL" smtClean="0"/>
              <a:pPr/>
              <a:t>‹#›</a:t>
            </a:fld>
            <a:endParaRPr lang="he-IL"/>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he-IL"/>
          </a:p>
        </p:txBody>
      </p:sp>
      <p:sp>
        <p:nvSpPr>
          <p:cNvPr id="4" name="Date Placeholder 3"/>
          <p:cNvSpPr>
            <a:spLocks noGrp="1"/>
          </p:cNvSpPr>
          <p:nvPr>
            <p:ph type="dt" sz="half" idx="10"/>
          </p:nvPr>
        </p:nvSpPr>
        <p:spPr/>
        <p:txBody>
          <a:bodyPr/>
          <a:lstStyle/>
          <a:p>
            <a:fld id="{A8373A8A-C65C-43F8-B103-DEB171A1D34E}" type="datetimeFigureOut">
              <a:rPr lang="he-IL" smtClean="0"/>
              <a:pPr/>
              <a:t>כ"ו/תשרי/תשע"ה</a:t>
            </a:fld>
            <a:endParaRPr lang="he-IL"/>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99344E7-01A5-421B-B106-75866D9E7155}" type="slidenum">
              <a:rPr lang="he-IL" smtClean="0"/>
              <a:pPr/>
              <a:t>‹#›</a:t>
            </a:fld>
            <a:endParaRPr lang="he-IL"/>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8373A8A-C65C-43F8-B103-DEB171A1D34E}" type="datetimeFigureOut">
              <a:rPr lang="he-IL" smtClean="0"/>
              <a:pPr/>
              <a:t>כ"ו/תשרי/תשע"ה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99344E7-01A5-421B-B106-75866D9E7155}" type="slidenum">
              <a:rPr lang="he-IL" smtClean="0"/>
              <a:pPr/>
              <a:t>‹#›</a:t>
            </a:fld>
            <a:endParaRPr lang="he-IL"/>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8373A8A-C65C-43F8-B103-DEB171A1D34E}" type="datetimeFigureOut">
              <a:rPr lang="he-IL" smtClean="0"/>
              <a:pPr/>
              <a:t>כ"ו/תשרי/תשע"ה</a:t>
            </a:fld>
            <a:endParaRPr lang="he-IL"/>
          </a:p>
        </p:txBody>
      </p:sp>
      <p:sp>
        <p:nvSpPr>
          <p:cNvPr id="8" name="Footer Placeholder 7"/>
          <p:cNvSpPr>
            <a:spLocks noGrp="1"/>
          </p:cNvSpPr>
          <p:nvPr>
            <p:ph type="ftr" sz="quarter" idx="11"/>
          </p:nvPr>
        </p:nvSpPr>
        <p:spPr>
          <a:xfrm>
            <a:off x="304800" y="6409944"/>
            <a:ext cx="3581400" cy="365760"/>
          </a:xfrm>
        </p:spPr>
        <p:txBody>
          <a:bodyPr/>
          <a:lstStyle/>
          <a:p>
            <a:endParaRPr lang="he-IL"/>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99344E7-01A5-421B-B106-75866D9E7155}" type="slidenum">
              <a:rPr lang="he-IL" smtClean="0"/>
              <a:pPr/>
              <a:t>‹#›</a:t>
            </a:fld>
            <a:endParaRPr lang="he-IL"/>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373A8A-C65C-43F8-B103-DEB171A1D34E}" type="datetimeFigureOut">
              <a:rPr lang="he-IL" smtClean="0"/>
              <a:pPr/>
              <a:t>כ"ו/תשרי/תשע"ה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a:xfrm>
            <a:off x="4343400" y="1036020"/>
            <a:ext cx="457200" cy="441325"/>
          </a:xfrm>
        </p:spPr>
        <p:txBody>
          <a:bodyPr/>
          <a:lstStyle/>
          <a:p>
            <a:fld id="{699344E7-01A5-421B-B106-75866D9E7155}"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373A8A-C65C-43F8-B103-DEB171A1D34E}" type="datetimeFigureOut">
              <a:rPr lang="he-IL" smtClean="0"/>
              <a:pPr/>
              <a:t>כ"ו/תשרי/תשע"ה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99344E7-01A5-421B-B106-75866D9E715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99344E7-01A5-421B-B106-75866D9E7155}" type="slidenum">
              <a:rPr lang="he-IL" smtClean="0"/>
              <a:pPr/>
              <a:t>‹#›</a:t>
            </a:fld>
            <a:endParaRPr lang="he-IL"/>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8373A8A-C65C-43F8-B103-DEB171A1D34E}" type="datetimeFigureOut">
              <a:rPr lang="he-IL" smtClean="0"/>
              <a:pPr/>
              <a:t>כ"ו/תשרי/תשע"ה</a:t>
            </a:fld>
            <a:endParaRPr lang="he-IL"/>
          </a:p>
        </p:txBody>
      </p:sp>
      <p:sp>
        <p:nvSpPr>
          <p:cNvPr id="6" name="Footer Placeholder 5"/>
          <p:cNvSpPr>
            <a:spLocks noGrp="1"/>
          </p:cNvSpPr>
          <p:nvPr>
            <p:ph type="ftr" sz="quarter" idx="11"/>
          </p:nvPr>
        </p:nvSpPr>
        <p:spPr>
          <a:xfrm>
            <a:off x="301752" y="6410848"/>
            <a:ext cx="3383280" cy="365760"/>
          </a:xfrm>
        </p:spPr>
        <p:txBody>
          <a:bodyPr/>
          <a:lstStyle/>
          <a:p>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99344E7-01A5-421B-B106-75866D9E7155}" type="slidenum">
              <a:rPr lang="he-IL" smtClean="0"/>
              <a:pPr/>
              <a:t>‹#›</a:t>
            </a:fld>
            <a:endParaRPr lang="he-IL"/>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8373A8A-C65C-43F8-B103-DEB171A1D34E}" type="datetimeFigureOut">
              <a:rPr lang="he-IL" smtClean="0"/>
              <a:pPr/>
              <a:t>כ"ו/תשרי/תשע"ה</a:t>
            </a:fld>
            <a:endParaRPr lang="he-IL"/>
          </a:p>
        </p:txBody>
      </p:sp>
      <p:sp>
        <p:nvSpPr>
          <p:cNvPr id="6" name="Footer Placeholder 5"/>
          <p:cNvSpPr>
            <a:spLocks noGrp="1"/>
          </p:cNvSpPr>
          <p:nvPr>
            <p:ph type="ftr" sz="quarter" idx="11"/>
          </p:nvPr>
        </p:nvSpPr>
        <p:spPr>
          <a:xfrm>
            <a:off x="301752" y="6410848"/>
            <a:ext cx="3584448" cy="365760"/>
          </a:xfrm>
        </p:spPr>
        <p:txBody>
          <a:bodyPr/>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373A8A-C65C-43F8-B103-DEB171A1D34E}" type="datetimeFigureOut">
              <a:rPr lang="he-IL" smtClean="0"/>
              <a:pPr/>
              <a:t>כ"ו/תשרי/תשע"ה</a:t>
            </a:fld>
            <a:endParaRPr lang="he-IL"/>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he-IL"/>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99344E7-01A5-421B-B106-75866D9E7155}" type="slidenum">
              <a:rPr lang="he-IL" smtClean="0"/>
              <a:pPr/>
              <a:t>‹#›</a:t>
            </a:fld>
            <a:endParaRPr lang="he-IL"/>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misalant.com/?p=819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mikamsalant.blogspot.com/2012/04/blog-post.html" TargetMode="External"/><Relationship Id="rId2" Type="http://schemas.openxmlformats.org/officeDocument/2006/relationships/hyperlink" Target="http://searchenginewatch.com/article/2345636/26-Free-or-Free-to-Try-Content-Curation-Tools"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feedly.com/index.html"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iigo.com/user/salantami" TargetMode="External"/><Relationship Id="rId2" Type="http://schemas.openxmlformats.org/officeDocument/2006/relationships/hyperlink" Target="http://diigo.com/"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groups.diigo.com/group/Israel-Energy-Forum/content/tag/E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keep.google.com/" TargetMode="External"/><Relationship Id="rId2" Type="http://schemas.openxmlformats.org/officeDocument/2006/relationships/hyperlink" Target="http://amisalant.com/?p=7939"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il/url?sa=t&amp;rct=j&amp;q=&amp;esrc=s&amp;source=web&amp;cd=1&amp;ved=0CB0QFjAA&amp;url=http://mashable.com/2012/07/12/clipix-bookmarking-tool/&amp;ei=Otw8VMDMCYaxaemEgMAL&amp;usg=AFQjCNGczKcWiKern7Z3NNjk-S6JuwUUFQ&amp;bvm=bv.77161500,d.d2s" TargetMode="External"/><Relationship Id="rId2" Type="http://schemas.openxmlformats.org/officeDocument/2006/relationships/hyperlink" Target="http://www.pinterest.com/amisalant/"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clipix.com/About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he.wordpress.org/"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amikamsalant.blogspot.com/2012/04/blog-post_21.html" TargetMode="External"/><Relationship Id="rId7" Type="http://schemas.openxmlformats.org/officeDocument/2006/relationships/hyperlink" Target="http://www.contentcurationhub.info/" TargetMode="External"/><Relationship Id="rId2" Type="http://schemas.openxmlformats.org/officeDocument/2006/relationships/hyperlink" Target="http://he.wordpress.org/" TargetMode="External"/><Relationship Id="rId1" Type="http://schemas.openxmlformats.org/officeDocument/2006/relationships/slideLayout" Target="../slideLayouts/slideLayout2.xml"/><Relationship Id="rId6" Type="http://schemas.openxmlformats.org/officeDocument/2006/relationships/hyperlink" Target="http://ianethics.com/" TargetMode="External"/><Relationship Id="rId5" Type="http://schemas.openxmlformats.org/officeDocument/2006/relationships/hyperlink" Target="http://amisalant.com/" TargetMode="External"/><Relationship Id="rId4" Type="http://schemas.openxmlformats.org/officeDocument/2006/relationships/hyperlink" Target="http://cmsgroupisrael.wordpres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amikamsalant.blogspot.co.il/2014/10/blog-post.html"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t&amp;rct=j&amp;q=&amp;esrc=s&amp;source=web&amp;cd=2&amp;ved=0CCIQFjAB&amp;url=http://www.basex.com/web/webdownloads.nsf/io?openform&amp;ei=uHs6VMHoL87qaMvLgbgN&amp;usg=AFQjCNGeDvQ3g4Rldk8cwKNYtldqg4yOMQ&amp;sig2=U0RvsHubcrKoxK0ESDAxPQ&amp;bvm=bv.77161500,d.d2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Personal_knowledge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ortal.macam.ac.il/ArticlePage.aspx?id=33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he-IL" dirty="0" smtClean="0">
                <a:cs typeface="+mj-cs"/>
              </a:rPr>
              <a:t>ליקט וערך : עמי סלנט , אוקטובר 2014 </a:t>
            </a:r>
          </a:p>
          <a:p>
            <a:endParaRPr lang="he-IL" dirty="0" smtClean="0">
              <a:cs typeface="+mj-cs"/>
            </a:endParaRPr>
          </a:p>
          <a:p>
            <a:r>
              <a:rPr lang="he-IL" dirty="0" smtClean="0">
                <a:cs typeface="+mj-cs"/>
              </a:rPr>
              <a:t>הכינוס הראשון של חברי קבוצת ניהול התוכן הדיגיטאלי  ( קבוצת עניין בפייסבוק) </a:t>
            </a:r>
          </a:p>
          <a:p>
            <a:r>
              <a:rPr lang="he-IL" dirty="0" smtClean="0">
                <a:cs typeface="+mj-cs"/>
              </a:rPr>
              <a:t>האוניברסיטה הפתוחה , 21 לאוקטובר 2014 </a:t>
            </a:r>
            <a:endParaRPr lang="he-IL" dirty="0">
              <a:cs typeface="+mj-cs"/>
            </a:endParaRPr>
          </a:p>
        </p:txBody>
      </p:sp>
      <p:sp>
        <p:nvSpPr>
          <p:cNvPr id="2" name="Title 1"/>
          <p:cNvSpPr>
            <a:spLocks noGrp="1"/>
          </p:cNvSpPr>
          <p:nvPr>
            <p:ph type="ctrTitle"/>
          </p:nvPr>
        </p:nvSpPr>
        <p:spPr/>
        <p:txBody>
          <a:bodyPr>
            <a:normAutofit fontScale="90000"/>
          </a:bodyPr>
          <a:lstStyle/>
          <a:p>
            <a:r>
              <a:rPr lang="he-IL" b="1" dirty="0" smtClean="0">
                <a:hlinkClick r:id="rId2" tooltip="קישור קבוע לפוסט ניהול ידע אישי – נקודות האיזון בין כלים לתהליכים"/>
              </a:rPr>
              <a:t>ניהול ידע אישי – נקודות האיזון בין כלים לתהליכים</a:t>
            </a:r>
            <a:r>
              <a:rPr lang="he-IL" b="1" dirty="0" smtClean="0"/>
              <a:t/>
            </a:r>
            <a:br>
              <a:rPr lang="he-IL" b="1" dirty="0" smtClean="0"/>
            </a:br>
            <a:endParaRPr lang="he-IL" dirty="0"/>
          </a:p>
        </p:txBody>
      </p:sp>
      <p:pic>
        <p:nvPicPr>
          <p:cNvPr id="4" name="Picture 3" descr="Dollarphotoclub_64847438.jpg"/>
          <p:cNvPicPr>
            <a:picLocks noChangeAspect="1"/>
          </p:cNvPicPr>
          <p:nvPr/>
        </p:nvPicPr>
        <p:blipFill>
          <a:blip r:embed="rId3" cstate="print"/>
          <a:stretch>
            <a:fillRect/>
          </a:stretch>
        </p:blipFill>
        <p:spPr>
          <a:xfrm>
            <a:off x="2643174" y="4286256"/>
            <a:ext cx="3714776" cy="20954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27966" cy="985822"/>
          </a:xfrm>
        </p:spPr>
        <p:txBody>
          <a:bodyPr>
            <a:normAutofit fontScale="90000"/>
          </a:bodyPr>
          <a:lstStyle/>
          <a:p>
            <a:r>
              <a:rPr lang="he-IL" b="1" dirty="0" smtClean="0"/>
              <a:t>כלים מתוקשבים לניהול מידע אישי </a:t>
            </a:r>
            <a:br>
              <a:rPr lang="he-IL" b="1" dirty="0" smtClean="0"/>
            </a:br>
            <a:endParaRPr lang="he-IL" dirty="0"/>
          </a:p>
        </p:txBody>
      </p:sp>
      <p:sp>
        <p:nvSpPr>
          <p:cNvPr id="3" name="Content Placeholder 2"/>
          <p:cNvSpPr>
            <a:spLocks noGrp="1"/>
          </p:cNvSpPr>
          <p:nvPr>
            <p:ph sz="quarter" idx="1"/>
          </p:nvPr>
        </p:nvSpPr>
        <p:spPr/>
        <p:txBody>
          <a:bodyPr>
            <a:normAutofit lnSpcReduction="10000"/>
          </a:bodyPr>
          <a:lstStyle/>
          <a:p>
            <a:r>
              <a:rPr lang="he-IL" dirty="0" smtClean="0"/>
              <a:t>ההתפתחות הנרחבת בתחומי אוצרות התוכן הביא גם להתפתחות נרחבת של כלים דיגיטליים ההליכים השונים המרכיבים את ענף אוצרות התוכן , מדובר על כלים דיגיטליים לאיסוף מידע , כלים דיגטליים לעיבוד המידע וכלים דיגיטליים להפצת המידע .</a:t>
            </a:r>
          </a:p>
          <a:p>
            <a:r>
              <a:rPr lang="he-IL" dirty="0" smtClean="0"/>
              <a:t> אין בהכרח איזון בין הסוגים השונים של הכלים הדיגיטליים בהתאם למשימה . מספר הכלים הדיגטליים שפותחו לצורך הפצת המידע הוא גדול יותר מאשר הכלים הדיגיטליים לאיסוף מידע ולעיבודו.</a:t>
            </a:r>
          </a:p>
          <a:p>
            <a:r>
              <a:rPr lang="he-IL" dirty="0" smtClean="0"/>
              <a:t>רשימות כלים דיגיטליים </a:t>
            </a:r>
            <a:r>
              <a:rPr lang="he-IL" dirty="0" smtClean="0">
                <a:hlinkClick r:id="rId2"/>
              </a:rPr>
              <a:t>26 </a:t>
            </a:r>
            <a:r>
              <a:rPr lang="en-US" dirty="0" smtClean="0">
                <a:hlinkClick r:id="rId2"/>
              </a:rPr>
              <a:t>Free (or Free-to-Try) </a:t>
            </a:r>
            <a:r>
              <a:rPr lang="en-US" i="1" dirty="0" smtClean="0">
                <a:hlinkClick r:id="rId2"/>
              </a:rPr>
              <a:t>Content </a:t>
            </a:r>
            <a:r>
              <a:rPr lang="en-US" i="1" dirty="0" err="1" smtClean="0">
                <a:hlinkClick r:id="rId2"/>
              </a:rPr>
              <a:t>Curation</a:t>
            </a:r>
            <a:r>
              <a:rPr lang="en-US" dirty="0" smtClean="0">
                <a:hlinkClick r:id="rId2"/>
              </a:rPr>
              <a:t> Tools – SEW</a:t>
            </a:r>
            <a:endParaRPr lang="en-US" dirty="0" smtClean="0"/>
          </a:p>
          <a:p>
            <a:r>
              <a:rPr lang="he-IL" dirty="0" smtClean="0"/>
              <a:t>ראה גם : </a:t>
            </a:r>
            <a:r>
              <a:rPr lang="he-IL" dirty="0" smtClean="0">
                <a:hlinkClick r:id="rId3"/>
              </a:rPr>
              <a:t>כלים מתוקשבים פתוחים לאוצרות דגיטאלית – המרפסת של עמי סלנט</a:t>
            </a:r>
            <a:endParaRPr lang="he-IL" dirty="0" smtClean="0"/>
          </a:p>
          <a:p>
            <a:endParaRPr lang="he-IL" dirty="0"/>
          </a:p>
        </p:txBody>
      </p:sp>
      <p:pic>
        <p:nvPicPr>
          <p:cNvPr id="4" name="Picture 3" descr="apple-ipad-tablet.jpg"/>
          <p:cNvPicPr>
            <a:picLocks noChangeAspect="1"/>
          </p:cNvPicPr>
          <p:nvPr/>
        </p:nvPicPr>
        <p:blipFill>
          <a:blip r:embed="rId4" cstate="print"/>
          <a:stretch>
            <a:fillRect/>
          </a:stretch>
        </p:blipFill>
        <p:spPr>
          <a:xfrm>
            <a:off x="7572396" y="214290"/>
            <a:ext cx="1351759" cy="994508"/>
          </a:xfrm>
          <a:prstGeom prst="rect">
            <a:avLst/>
          </a:prstGeom>
        </p:spPr>
      </p:pic>
      <p:pic>
        <p:nvPicPr>
          <p:cNvPr id="5" name="Picture 4" descr="apple-ipad-tablet.jpg"/>
          <p:cNvPicPr>
            <a:picLocks noChangeAspect="1"/>
          </p:cNvPicPr>
          <p:nvPr/>
        </p:nvPicPr>
        <p:blipFill>
          <a:blip r:embed="rId5" cstate="print"/>
          <a:stretch>
            <a:fillRect/>
          </a:stretch>
        </p:blipFill>
        <p:spPr>
          <a:xfrm>
            <a:off x="214282" y="5643578"/>
            <a:ext cx="1280321" cy="9419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חשיבות הכלים המתוקשבים לאיסוף מידע </a:t>
            </a:r>
            <a:endParaRPr lang="he-IL" dirty="0"/>
          </a:p>
        </p:txBody>
      </p:sp>
      <p:sp>
        <p:nvSpPr>
          <p:cNvPr id="3" name="Content Placeholder 2"/>
          <p:cNvSpPr>
            <a:spLocks noGrp="1"/>
          </p:cNvSpPr>
          <p:nvPr>
            <p:ph sz="quarter" idx="1"/>
          </p:nvPr>
        </p:nvSpPr>
        <p:spPr/>
        <p:txBody>
          <a:bodyPr/>
          <a:lstStyle/>
          <a:p>
            <a:r>
              <a:rPr lang="he-IL" b="1" dirty="0" smtClean="0"/>
              <a:t>בתחומי איסוף המידע</a:t>
            </a:r>
            <a:r>
              <a:rPr lang="he-IL" dirty="0" smtClean="0"/>
              <a:t> ממליצים כמה  מידענים ואנשי ניהול ידע  על הכלי הדיגיטאלי </a:t>
            </a:r>
            <a:r>
              <a:rPr lang="en-US" b="1" dirty="0" err="1" smtClean="0">
                <a:hlinkClick r:id="rId2"/>
              </a:rPr>
              <a:t>Feedly</a:t>
            </a:r>
            <a:r>
              <a:rPr lang="en-US" dirty="0" smtClean="0">
                <a:hlinkClick r:id="rId2"/>
              </a:rPr>
              <a:t> </a:t>
            </a:r>
            <a:r>
              <a:rPr lang="he-IL" dirty="0" smtClean="0"/>
              <a:t>שעלה לגדולה לאחר הרידר של גוגל הלך לעולמו ( ביוזמת גוגל) . מדובר על כלי עזר ממוחשב למעקב אחר תכנים חדשים ( </a:t>
            </a:r>
            <a:r>
              <a:rPr lang="en-US" dirty="0" smtClean="0"/>
              <a:t>RSS  </a:t>
            </a:r>
            <a:r>
              <a:rPr lang="he-IL" dirty="0" smtClean="0"/>
              <a:t>) ידידותי מאד והשימוש בו הוא חוויתי . </a:t>
            </a:r>
          </a:p>
          <a:p>
            <a:r>
              <a:rPr lang="he-IL" dirty="0" smtClean="0"/>
              <a:t>פידלי לוקח את רשימת הרסס שלכם ומציג אותה בצורה נעימה יותר לעין, עם כתבות שונות, קלות קריאה, תמונות אצבע </a:t>
            </a:r>
            <a:r>
              <a:rPr lang="en-US" dirty="0" smtClean="0"/>
              <a:t>(thumbnail) </a:t>
            </a:r>
            <a:r>
              <a:rPr lang="he-IL" dirty="0" smtClean="0"/>
              <a:t>ותקצירים מהירים של הפוסטים השונים. </a:t>
            </a:r>
            <a:endParaRPr lang="he-IL" dirty="0"/>
          </a:p>
        </p:txBody>
      </p:sp>
      <p:pic>
        <p:nvPicPr>
          <p:cNvPr id="4" name="Picture 3" descr="2007125_web2.0.jpg"/>
          <p:cNvPicPr>
            <a:picLocks noChangeAspect="1"/>
          </p:cNvPicPr>
          <p:nvPr/>
        </p:nvPicPr>
        <p:blipFill>
          <a:blip r:embed="rId3"/>
          <a:stretch>
            <a:fillRect/>
          </a:stretch>
        </p:blipFill>
        <p:spPr>
          <a:xfrm>
            <a:off x="7929586" y="214290"/>
            <a:ext cx="1214414" cy="1071569"/>
          </a:xfrm>
          <a:prstGeom prst="rect">
            <a:avLst/>
          </a:prstGeom>
        </p:spPr>
      </p:pic>
      <p:pic>
        <p:nvPicPr>
          <p:cNvPr id="5" name="Picture 4" descr="blue fotolia to pin.jpg"/>
          <p:cNvPicPr>
            <a:picLocks noChangeAspect="1"/>
          </p:cNvPicPr>
          <p:nvPr/>
        </p:nvPicPr>
        <p:blipFill>
          <a:blip r:embed="rId4"/>
          <a:stretch>
            <a:fillRect/>
          </a:stretch>
        </p:blipFill>
        <p:spPr>
          <a:xfrm>
            <a:off x="285720" y="4334896"/>
            <a:ext cx="3286148" cy="1970218"/>
          </a:xfrm>
          <a:prstGeom prst="rect">
            <a:avLst/>
          </a:prstGeom>
        </p:spPr>
      </p:pic>
      <p:pic>
        <p:nvPicPr>
          <p:cNvPr id="6" name="Picture 5" descr="2007125_web2.0.jpg"/>
          <p:cNvPicPr>
            <a:picLocks noChangeAspect="1"/>
          </p:cNvPicPr>
          <p:nvPr/>
        </p:nvPicPr>
        <p:blipFill>
          <a:blip r:embed="rId3"/>
          <a:stretch>
            <a:fillRect/>
          </a:stretch>
        </p:blipFill>
        <p:spPr>
          <a:xfrm>
            <a:off x="7286644" y="4786322"/>
            <a:ext cx="1714480" cy="15842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העקרון המנחה של הפורטל האישי המותאם </a:t>
            </a:r>
            <a:endParaRPr lang="he-IL" dirty="0"/>
          </a:p>
        </p:txBody>
      </p:sp>
      <p:sp>
        <p:nvSpPr>
          <p:cNvPr id="3" name="Content Placeholder 2"/>
          <p:cNvSpPr>
            <a:spLocks noGrp="1"/>
          </p:cNvSpPr>
          <p:nvPr>
            <p:ph sz="quarter" idx="1"/>
          </p:nvPr>
        </p:nvSpPr>
        <p:spPr/>
        <p:txBody>
          <a:bodyPr/>
          <a:lstStyle/>
          <a:p>
            <a:endParaRPr lang="he-IL" dirty="0"/>
          </a:p>
        </p:txBody>
      </p:sp>
      <p:sp>
        <p:nvSpPr>
          <p:cNvPr id="4" name="Rectangle 3"/>
          <p:cNvSpPr/>
          <p:nvPr/>
        </p:nvSpPr>
        <p:spPr>
          <a:xfrm>
            <a:off x="1357290" y="2967334"/>
            <a:ext cx="6500858" cy="2862322"/>
          </a:xfrm>
          <a:prstGeom prst="rect">
            <a:avLst/>
          </a:prstGeom>
        </p:spPr>
        <p:txBody>
          <a:bodyPr wrap="square">
            <a:spAutoFit/>
          </a:bodyPr>
          <a:lstStyle/>
          <a:p>
            <a:r>
              <a:rPr lang="he-IL" sz="3600" b="1" u="sng" dirty="0" smtClean="0">
                <a:cs typeface="+mj-cs"/>
              </a:rPr>
              <a:t>העקרון</a:t>
            </a:r>
            <a:r>
              <a:rPr lang="he-IL" sz="3600" b="1" dirty="0" smtClean="0">
                <a:cs typeface="+mj-cs"/>
              </a:rPr>
              <a:t> : </a:t>
            </a:r>
            <a:r>
              <a:rPr lang="he-IL" sz="3600" b="1" dirty="0" smtClean="0">
                <a:cs typeface="+mj-cs"/>
              </a:rPr>
              <a:t>א. אוסף </a:t>
            </a:r>
            <a:r>
              <a:rPr lang="he-IL" sz="3600" b="1" dirty="0" smtClean="0">
                <a:cs typeface="+mj-cs"/>
              </a:rPr>
              <a:t>כלים מתוקשבים לאיסוף המידע והצגתו בהתאם לנושאים ותחומי עניין , </a:t>
            </a:r>
            <a:r>
              <a:rPr lang="he-IL" sz="3600" b="1" dirty="0" smtClean="0">
                <a:cs typeface="+mj-cs"/>
              </a:rPr>
              <a:t>ב. קביעת </a:t>
            </a:r>
            <a:r>
              <a:rPr lang="he-IL" sz="3600" b="1" dirty="0" smtClean="0">
                <a:cs typeface="+mj-cs"/>
              </a:rPr>
              <a:t>סדר העדיפות לקליטת המידע ע"י המשתמש </a:t>
            </a:r>
            <a:r>
              <a:rPr lang="he-IL" sz="3600" b="1" dirty="0" smtClean="0">
                <a:cs typeface="+mj-cs"/>
              </a:rPr>
              <a:t>עצמו.</a:t>
            </a:r>
            <a:endParaRPr lang="he-IL" sz="3600" dirty="0">
              <a:cs typeface="+mj-cs"/>
            </a:endParaRPr>
          </a:p>
        </p:txBody>
      </p:sp>
      <p:pic>
        <p:nvPicPr>
          <p:cNvPr id="5" name="Picture 4" descr="2007125_web2.0.jpg"/>
          <p:cNvPicPr>
            <a:picLocks noChangeAspect="1"/>
          </p:cNvPicPr>
          <p:nvPr/>
        </p:nvPicPr>
        <p:blipFill>
          <a:blip r:embed="rId2"/>
          <a:stretch>
            <a:fillRect/>
          </a:stretch>
        </p:blipFill>
        <p:spPr>
          <a:xfrm>
            <a:off x="4071934" y="1500174"/>
            <a:ext cx="1714480" cy="158425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פורטל אישי  מותאם לאיסוף מידע </a:t>
            </a:r>
            <a:endParaRPr lang="he-IL" dirty="0"/>
          </a:p>
        </p:txBody>
      </p:sp>
      <p:pic>
        <p:nvPicPr>
          <p:cNvPr id="4" name="Content Placeholder 3" descr="my yahoo 2.JPG"/>
          <p:cNvPicPr>
            <a:picLocks noGrp="1" noChangeAspect="1"/>
          </p:cNvPicPr>
          <p:nvPr>
            <p:ph sz="quarter" idx="1"/>
          </p:nvPr>
        </p:nvPicPr>
        <p:blipFill>
          <a:blip r:embed="rId2"/>
          <a:stretch>
            <a:fillRect/>
          </a:stretch>
        </p:blipFill>
        <p:spPr>
          <a:xfrm>
            <a:off x="142844" y="1000108"/>
            <a:ext cx="8504238" cy="516477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פורטל אישי מותאם לאיסוף מידע (2 )</a:t>
            </a:r>
            <a:endParaRPr lang="he-IL" dirty="0"/>
          </a:p>
        </p:txBody>
      </p:sp>
      <p:pic>
        <p:nvPicPr>
          <p:cNvPr id="4" name="Content Placeholder 3" descr="netvibes 2salant.JPG"/>
          <p:cNvPicPr>
            <a:picLocks noGrp="1" noChangeAspect="1"/>
          </p:cNvPicPr>
          <p:nvPr>
            <p:ph sz="quarter" idx="1"/>
          </p:nvPr>
        </p:nvPicPr>
        <p:blipFill>
          <a:blip r:embed="rId2"/>
          <a:stretch>
            <a:fillRect/>
          </a:stretch>
        </p:blipFill>
        <p:spPr>
          <a:xfrm>
            <a:off x="142844" y="1214398"/>
            <a:ext cx="9001156" cy="564360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כלים מתוקשבים להבניית  מידע- כמה המלצות </a:t>
            </a:r>
            <a:endParaRPr lang="he-IL" dirty="0"/>
          </a:p>
        </p:txBody>
      </p:sp>
      <p:sp>
        <p:nvSpPr>
          <p:cNvPr id="3" name="Content Placeholder 2"/>
          <p:cNvSpPr>
            <a:spLocks noGrp="1"/>
          </p:cNvSpPr>
          <p:nvPr>
            <p:ph sz="quarter" idx="1"/>
          </p:nvPr>
        </p:nvSpPr>
        <p:spPr/>
        <p:txBody>
          <a:bodyPr/>
          <a:lstStyle/>
          <a:p>
            <a:endParaRPr lang="en-US" b="1" dirty="0" smtClean="0"/>
          </a:p>
          <a:p>
            <a:r>
              <a:rPr lang="en-US" b="1" dirty="0" err="1" smtClean="0"/>
              <a:t>Diigo</a:t>
            </a:r>
            <a:r>
              <a:rPr lang="en-US" b="1" dirty="0" smtClean="0"/>
              <a:t> </a:t>
            </a:r>
            <a:r>
              <a:rPr lang="en-US" dirty="0" smtClean="0"/>
              <a:t>(</a:t>
            </a:r>
            <a:r>
              <a:rPr lang="en-US" dirty="0" smtClean="0">
                <a:hlinkClick r:id="rId2"/>
              </a:rPr>
              <a:t>http://diigo.com</a:t>
            </a:r>
            <a:r>
              <a:rPr lang="en-US" dirty="0" smtClean="0"/>
              <a:t>) </a:t>
            </a:r>
            <a:r>
              <a:rPr lang="he-IL" dirty="0" smtClean="0"/>
              <a:t> הוא כלי המשלב מספר אפשרויות של סימון ושמירה. </a:t>
            </a:r>
            <a:r>
              <a:rPr lang="en-US" dirty="0" err="1" smtClean="0"/>
              <a:t>Diigo</a:t>
            </a:r>
            <a:r>
              <a:rPr lang="en-US" dirty="0" smtClean="0"/>
              <a:t> </a:t>
            </a:r>
            <a:r>
              <a:rPr lang="he-IL" dirty="0" smtClean="0"/>
              <a:t> מאפשר לנו להעיר הערות על הדפים שאנחנו "אוספים" או "מסמנים". </a:t>
            </a:r>
          </a:p>
          <a:p>
            <a:r>
              <a:rPr lang="he-IL" dirty="0" smtClean="0"/>
              <a:t>ראה דוגמא לניהול ידע אישי אודות מאגרי מידע מקוונים בישראל , </a:t>
            </a:r>
            <a:r>
              <a:rPr lang="he-IL" b="1" dirty="0" smtClean="0">
                <a:hlinkClick r:id="rId3"/>
              </a:rPr>
              <a:t>מאגר הסימניות של עמי סלנט ( מאגר ידע על מאגרי מידע בישראל</a:t>
            </a:r>
            <a:r>
              <a:rPr lang="he-IL" dirty="0" smtClean="0"/>
              <a:t>.</a:t>
            </a:r>
          </a:p>
          <a:p>
            <a:pPr>
              <a:buNone/>
            </a:pPr>
            <a:endParaRPr lang="he-IL" dirty="0" smtClean="0"/>
          </a:p>
          <a:p>
            <a:r>
              <a:rPr lang="he-IL" b="1" dirty="0" smtClean="0">
                <a:hlinkClick r:id="rId4"/>
              </a:rPr>
              <a:t>דוגמא למאגר סימניות שיתופי בנושא אנרגיה</a:t>
            </a:r>
            <a:endParaRPr lang="he-IL" dirty="0" smtClean="0"/>
          </a:p>
          <a:p>
            <a:endParaRPr lang="he-IL" dirty="0"/>
          </a:p>
        </p:txBody>
      </p:sp>
      <p:pic>
        <p:nvPicPr>
          <p:cNvPr id="4" name="Picture 3" descr="fotolia book 2009.jpg"/>
          <p:cNvPicPr>
            <a:picLocks noChangeAspect="1"/>
          </p:cNvPicPr>
          <p:nvPr/>
        </p:nvPicPr>
        <p:blipFill>
          <a:blip r:embed="rId5"/>
          <a:stretch>
            <a:fillRect/>
          </a:stretch>
        </p:blipFill>
        <p:spPr>
          <a:xfrm>
            <a:off x="214281" y="4500570"/>
            <a:ext cx="2692399" cy="179704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14290"/>
            <a:ext cx="8770842" cy="1428760"/>
          </a:xfrm>
        </p:spPr>
        <p:txBody>
          <a:bodyPr>
            <a:normAutofit fontScale="90000"/>
          </a:bodyPr>
          <a:lstStyle/>
          <a:p>
            <a:r>
              <a:rPr lang="he-IL" b="1" dirty="0" smtClean="0">
                <a:hlinkClick r:id="rId2" tooltip="קישור קבוע לפוסט כלים מתוקשבים לניהול מידע אישי : Google keep אחרי שנה"/>
              </a:rPr>
              <a:t>כלים מתוקשבים לניהול מידע אישי : </a:t>
            </a:r>
            <a:r>
              <a:rPr lang="en-US" b="1" dirty="0" smtClean="0">
                <a:hlinkClick r:id="rId2" tooltip="קישור קבוע לפוסט כלים מתוקשבים לניהול מידע אישי : Google keep אחרי שנה"/>
              </a:rPr>
              <a:t>Google keep </a:t>
            </a:r>
            <a:r>
              <a:rPr lang="he-IL" b="1" dirty="0" smtClean="0">
                <a:hlinkClick r:id="rId2" tooltip="קישור קבוע לפוסט כלים מתוקשבים לניהול מידע אישי : Google keep אחרי שנה"/>
              </a:rPr>
              <a:t>אחרי שנה</a:t>
            </a:r>
            <a:r>
              <a:rPr lang="he-IL" b="1" dirty="0" smtClean="0"/>
              <a:t/>
            </a:r>
            <a:br>
              <a:rPr lang="he-IL" b="1" dirty="0" smtClean="0"/>
            </a:br>
            <a:endParaRPr lang="he-IL" dirty="0"/>
          </a:p>
        </p:txBody>
      </p:sp>
      <p:sp>
        <p:nvSpPr>
          <p:cNvPr id="3" name="Content Placeholder 2"/>
          <p:cNvSpPr>
            <a:spLocks noGrp="1"/>
          </p:cNvSpPr>
          <p:nvPr>
            <p:ph sz="quarter" idx="1"/>
          </p:nvPr>
        </p:nvSpPr>
        <p:spPr/>
        <p:txBody>
          <a:bodyPr/>
          <a:lstStyle/>
          <a:p>
            <a:r>
              <a:rPr lang="en-US" dirty="0" smtClean="0">
                <a:hlinkClick r:id="rId3"/>
              </a:rPr>
              <a:t>Google keep </a:t>
            </a:r>
            <a:r>
              <a:rPr lang="en-US" dirty="0" smtClean="0"/>
              <a:t> </a:t>
            </a:r>
            <a:r>
              <a:rPr lang="he-IL" dirty="0" smtClean="0"/>
              <a:t> הופך להיות מסד רשימות מבוסס ענן, שנועד לאפשר למשתמשים לרשום הערות, תזכורות ומחשבות בצורה זמינה ונוחה, בדומה לשירות אחר – </a:t>
            </a:r>
            <a:r>
              <a:rPr lang="en-US" dirty="0" err="1" smtClean="0"/>
              <a:t>Evernote</a:t>
            </a:r>
            <a:r>
              <a:rPr lang="en-US" dirty="0" smtClean="0"/>
              <a:t> – </a:t>
            </a:r>
            <a:r>
              <a:rPr lang="he-IL" dirty="0" smtClean="0"/>
              <a:t>שהאפליקציה שלו נחשבת לבולטת בתחום.</a:t>
            </a:r>
          </a:p>
          <a:p>
            <a:r>
              <a:rPr lang="he-IL" dirty="0" smtClean="0"/>
              <a:t>ב-</a:t>
            </a:r>
            <a:r>
              <a:rPr lang="en-US" dirty="0" smtClean="0"/>
              <a:t> Keep </a:t>
            </a:r>
            <a:r>
              <a:rPr lang="he-IL" dirty="0" smtClean="0"/>
              <a:t>ניתן לא רק לרשום הערות, אלא גם לבנות רשימת</a:t>
            </a:r>
            <a:r>
              <a:rPr lang="he-IL" b="1" dirty="0" smtClean="0"/>
              <a:t> "צ'ק ליסט", לכלול תמונות, לב</a:t>
            </a:r>
            <a:r>
              <a:rPr lang="he-IL" dirty="0" smtClean="0"/>
              <a:t>צע מעקב על משימות ולהקליט הודעות קוליות. כל המידע נשמר ב-</a:t>
            </a:r>
            <a:r>
              <a:rPr lang="en-US" dirty="0" smtClean="0"/>
              <a:t> Google Drive, </a:t>
            </a:r>
            <a:r>
              <a:rPr lang="he-IL" dirty="0" smtClean="0"/>
              <a:t>שירות הענן של גוגל, ומסונכרן לכל המכשירים הניידים של המשתמש.</a:t>
            </a:r>
          </a:p>
          <a:p>
            <a:endParaRPr lang="he-IL" dirty="0"/>
          </a:p>
        </p:txBody>
      </p:sp>
      <p:pic>
        <p:nvPicPr>
          <p:cNvPr id="4" name="Picture 3" descr="content management.jpg"/>
          <p:cNvPicPr>
            <a:picLocks noChangeAspect="1"/>
          </p:cNvPicPr>
          <p:nvPr/>
        </p:nvPicPr>
        <p:blipFill>
          <a:blip r:embed="rId4"/>
          <a:stretch>
            <a:fillRect/>
          </a:stretch>
        </p:blipFill>
        <p:spPr>
          <a:xfrm>
            <a:off x="7286644" y="5000636"/>
            <a:ext cx="1643074" cy="1428736"/>
          </a:xfrm>
          <a:prstGeom prst="rect">
            <a:avLst/>
          </a:prstGeom>
        </p:spPr>
      </p:pic>
      <p:pic>
        <p:nvPicPr>
          <p:cNvPr id="5" name="Picture 4" descr="google-keep 22.jpg"/>
          <p:cNvPicPr>
            <a:picLocks noChangeAspect="1"/>
          </p:cNvPicPr>
          <p:nvPr/>
        </p:nvPicPr>
        <p:blipFill>
          <a:blip r:embed="rId5"/>
          <a:stretch>
            <a:fillRect/>
          </a:stretch>
        </p:blipFill>
        <p:spPr>
          <a:xfrm>
            <a:off x="142844" y="4714884"/>
            <a:ext cx="2571767" cy="164307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התפתחות כלים חזותיים לארגון הידע </a:t>
            </a:r>
            <a:endParaRPr lang="he-IL" dirty="0"/>
          </a:p>
        </p:txBody>
      </p:sp>
      <p:sp>
        <p:nvSpPr>
          <p:cNvPr id="3" name="Content Placeholder 2"/>
          <p:cNvSpPr>
            <a:spLocks noGrp="1"/>
          </p:cNvSpPr>
          <p:nvPr>
            <p:ph sz="quarter" idx="1"/>
          </p:nvPr>
        </p:nvSpPr>
        <p:spPr/>
        <p:txBody>
          <a:bodyPr>
            <a:normAutofit/>
          </a:bodyPr>
          <a:lstStyle/>
          <a:p>
            <a:endParaRPr lang="he-IL" dirty="0" smtClean="0"/>
          </a:p>
          <a:p>
            <a:r>
              <a:rPr lang="he-IL" dirty="0" smtClean="0"/>
              <a:t>ההתפתחות המרשימה והמהירה של</a:t>
            </a:r>
            <a:r>
              <a:rPr lang="he-IL" dirty="0" smtClean="0">
                <a:hlinkClick r:id="rId2"/>
              </a:rPr>
              <a:t> רשת "פינטרסט" ה</a:t>
            </a:r>
            <a:r>
              <a:rPr lang="he-IL" dirty="0" smtClean="0"/>
              <a:t>ביאה בעקבותיה התפתחות של כלים דיגיטליים חזותיים לניהול מידע וצפוי להתפתח בשנה הקרובה גל נוסף של כלים חזותיים לניהול מידע.</a:t>
            </a:r>
          </a:p>
          <a:p>
            <a:r>
              <a:rPr lang="en-US" b="1" dirty="0" smtClean="0">
                <a:hlinkClick r:id="rId3"/>
              </a:rPr>
              <a:t>This </a:t>
            </a:r>
            <a:r>
              <a:rPr lang="en-US" b="1" i="1" dirty="0" err="1" smtClean="0">
                <a:hlinkClick r:id="rId3"/>
              </a:rPr>
              <a:t>Pinterest</a:t>
            </a:r>
            <a:r>
              <a:rPr lang="en-US" b="1" dirty="0" smtClean="0">
                <a:hlinkClick r:id="rId3"/>
              </a:rPr>
              <a:t>-</a:t>
            </a:r>
            <a:r>
              <a:rPr lang="en-US" b="1" i="1" dirty="0" smtClean="0">
                <a:hlinkClick r:id="rId3"/>
              </a:rPr>
              <a:t>Like</a:t>
            </a:r>
            <a:r>
              <a:rPr lang="en-US" b="1" dirty="0" smtClean="0">
                <a:hlinkClick r:id="rId3"/>
              </a:rPr>
              <a:t> Bookmarking </a:t>
            </a:r>
            <a:r>
              <a:rPr lang="en-US" b="1" i="1" dirty="0" smtClean="0">
                <a:hlinkClick r:id="rId3"/>
              </a:rPr>
              <a:t>Tool</a:t>
            </a:r>
            <a:r>
              <a:rPr lang="en-US" b="1" dirty="0" smtClean="0">
                <a:hlinkClick r:id="rId3"/>
              </a:rPr>
              <a:t> Organizes Your</a:t>
            </a:r>
            <a:endParaRPr lang="en-US" b="1" dirty="0" smtClean="0"/>
          </a:p>
          <a:p>
            <a:endParaRPr lang="he-IL" dirty="0" smtClean="0"/>
          </a:p>
          <a:p>
            <a:endParaRPr lang="he-IL" dirty="0" smtClean="0"/>
          </a:p>
          <a:p>
            <a:r>
              <a:rPr lang="he-IL" b="1" dirty="0" smtClean="0">
                <a:hlinkClick r:id="rId4"/>
              </a:rPr>
              <a:t>לדוגמא : קליפיקס </a:t>
            </a:r>
            <a:endParaRPr lang="he-IL" b="1" dirty="0"/>
          </a:p>
        </p:txBody>
      </p:sp>
      <p:pic>
        <p:nvPicPr>
          <p:cNvPr id="4" name="Picture 3" descr="pearltree 1.JPG"/>
          <p:cNvPicPr>
            <a:picLocks noChangeAspect="1"/>
          </p:cNvPicPr>
          <p:nvPr/>
        </p:nvPicPr>
        <p:blipFill>
          <a:blip r:embed="rId5" cstate="print"/>
          <a:stretch>
            <a:fillRect/>
          </a:stretch>
        </p:blipFill>
        <p:spPr>
          <a:xfrm>
            <a:off x="428596" y="4000504"/>
            <a:ext cx="3071834" cy="2214577"/>
          </a:xfrm>
          <a:prstGeom prst="rect">
            <a:avLst/>
          </a:prstGeom>
        </p:spPr>
      </p:pic>
      <p:pic>
        <p:nvPicPr>
          <p:cNvPr id="5" name="Picture 4" descr="pearltree 1.JPG"/>
          <p:cNvPicPr>
            <a:picLocks noChangeAspect="1"/>
          </p:cNvPicPr>
          <p:nvPr/>
        </p:nvPicPr>
        <p:blipFill>
          <a:blip r:embed="rId5" cstate="print"/>
          <a:stretch>
            <a:fillRect/>
          </a:stretch>
        </p:blipFill>
        <p:spPr>
          <a:xfrm>
            <a:off x="2428860" y="4500570"/>
            <a:ext cx="3071834" cy="221457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27966" cy="1128698"/>
          </a:xfrm>
        </p:spPr>
        <p:txBody>
          <a:bodyPr>
            <a:normAutofit/>
          </a:bodyPr>
          <a:lstStyle/>
          <a:p>
            <a:r>
              <a:rPr lang="he-IL" b="1" dirty="0" smtClean="0"/>
              <a:t>ניהול ידע באמצעות בלוג </a:t>
            </a:r>
            <a:br>
              <a:rPr lang="he-IL" b="1" dirty="0" smtClean="0"/>
            </a:br>
            <a:endParaRPr lang="he-IL" dirty="0"/>
          </a:p>
        </p:txBody>
      </p:sp>
      <p:sp>
        <p:nvSpPr>
          <p:cNvPr id="3" name="Content Placeholder 2"/>
          <p:cNvSpPr>
            <a:spLocks noGrp="1"/>
          </p:cNvSpPr>
          <p:nvPr>
            <p:ph sz="quarter" idx="1"/>
          </p:nvPr>
        </p:nvSpPr>
        <p:spPr/>
        <p:txBody>
          <a:bodyPr>
            <a:normAutofit fontScale="92500"/>
          </a:bodyPr>
          <a:lstStyle/>
          <a:p>
            <a:r>
              <a:rPr lang="he-IL" dirty="0" smtClean="0"/>
              <a:t>בתהליך ניהול הידע האישי חשוב איך לקטלג אותו, במילים אחרות מה יהיו הקטגוריות והתגיות שלו כדי שלכם ולמשתמשים/צרכנים יהיה קל למצוא אותו. אפשר גם לארגן את התכנים לפי תאריכים, אישים, אתרים, מדינות בהתאם לנישה שלכם והנושאים אותם בחרתם.</a:t>
            </a:r>
          </a:p>
          <a:p>
            <a:r>
              <a:rPr lang="he-IL" dirty="0" smtClean="0"/>
              <a:t> הפלטפורמה של בלוג יעילה מאד למטרה זו , אבל איזה מערכת לניהול בלוג? יש  מערכת  שיאפשרו לכם יצירה קלה ופשוטה של בלוג וגם הרבה מעבר לזה. הכוונה למערכת של וורדפרס , הכוללת כיום אלפי תוספים ותבניות לניהול מידע .</a:t>
            </a:r>
          </a:p>
          <a:p>
            <a:r>
              <a:rPr lang="he-IL" dirty="0" smtClean="0"/>
              <a:t>וורדפרס היא מערכת נוחה, יעילה, נפוצה, תקנית, ובעיקר – פתוחה, לניהול של בלוגים ואתרי אינטרנט. וורדפרס בעברית היא הגרסה </a:t>
            </a:r>
            <a:r>
              <a:rPr lang="he-IL" b="1" dirty="0" smtClean="0">
                <a:hlinkClick r:id="rId2"/>
              </a:rPr>
              <a:t>המקומית הרשמית של </a:t>
            </a:r>
            <a:r>
              <a:rPr lang="en-US" b="1" dirty="0" err="1" smtClean="0">
                <a:hlinkClick r:id="rId2"/>
              </a:rPr>
              <a:t>WordPress</a:t>
            </a:r>
            <a:r>
              <a:rPr lang="en-US" dirty="0" smtClean="0"/>
              <a:t>, </a:t>
            </a:r>
            <a:r>
              <a:rPr lang="he-IL" dirty="0" smtClean="0"/>
              <a:t>מערכת ניהול תוכן פתוחה.</a:t>
            </a:r>
          </a:p>
          <a:p>
            <a:endParaRPr lang="he-IL" dirty="0"/>
          </a:p>
        </p:txBody>
      </p:sp>
      <p:pic>
        <p:nvPicPr>
          <p:cNvPr id="4" name="Picture 3" descr="black coffe.JPG"/>
          <p:cNvPicPr>
            <a:picLocks noChangeAspect="1"/>
          </p:cNvPicPr>
          <p:nvPr/>
        </p:nvPicPr>
        <p:blipFill>
          <a:blip r:embed="rId3" cstate="print"/>
          <a:stretch>
            <a:fillRect/>
          </a:stretch>
        </p:blipFill>
        <p:spPr>
          <a:xfrm>
            <a:off x="8001024" y="71414"/>
            <a:ext cx="1003623" cy="1214446"/>
          </a:xfrm>
          <a:prstGeom prst="rect">
            <a:avLst/>
          </a:prstGeom>
        </p:spPr>
      </p:pic>
      <p:pic>
        <p:nvPicPr>
          <p:cNvPr id="5" name="Picture 4" descr="fountain pen and ink 2011.jpg"/>
          <p:cNvPicPr>
            <a:picLocks noChangeAspect="1"/>
          </p:cNvPicPr>
          <p:nvPr/>
        </p:nvPicPr>
        <p:blipFill>
          <a:blip r:embed="rId4"/>
          <a:stretch>
            <a:fillRect/>
          </a:stretch>
        </p:blipFill>
        <p:spPr>
          <a:xfrm>
            <a:off x="142844" y="5537670"/>
            <a:ext cx="1428760" cy="84654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וורדפרס וניהול מידע </a:t>
            </a:r>
            <a:endParaRPr lang="he-IL" dirty="0"/>
          </a:p>
        </p:txBody>
      </p:sp>
      <p:sp>
        <p:nvSpPr>
          <p:cNvPr id="3" name="Content Placeholder 2"/>
          <p:cNvSpPr>
            <a:spLocks noGrp="1"/>
          </p:cNvSpPr>
          <p:nvPr>
            <p:ph sz="quarter" idx="1"/>
          </p:nvPr>
        </p:nvSpPr>
        <p:spPr/>
        <p:txBody>
          <a:bodyPr>
            <a:normAutofit fontScale="92500"/>
          </a:bodyPr>
          <a:lstStyle/>
          <a:p>
            <a:r>
              <a:rPr lang="he-IL" b="1" dirty="0" smtClean="0">
                <a:hlinkClick r:id="rId2"/>
              </a:rPr>
              <a:t>וורדפרס מצטיינת כפתרון מקיף לאתר אינטרנט פשוט</a:t>
            </a:r>
            <a:r>
              <a:rPr lang="he-IL" dirty="0" smtClean="0"/>
              <a:t> והיא גמישה מספיק בשביל למלא כמעט כל צורך אחר. היא מציעה כלי ניהול תוכן נוחים לניהול בלוג, כלים מתקדמים להקמת רשת אתרים, פורטל תוכן, חנות מקוונת, אתרי תדמית, פורטפוליו, ניוזלטר, או כל דבר אחר שאפשר לחשוב עליו.</a:t>
            </a:r>
          </a:p>
          <a:p>
            <a:r>
              <a:rPr lang="he-IL" dirty="0" smtClean="0">
                <a:hlinkClick r:id="rId3"/>
              </a:rPr>
              <a:t>תבניות </a:t>
            </a:r>
            <a:r>
              <a:rPr lang="he-IL" b="1" dirty="0" smtClean="0">
                <a:hlinkClick r:id="rId3"/>
              </a:rPr>
              <a:t>וורדפרס</a:t>
            </a:r>
            <a:r>
              <a:rPr lang="he-IL" dirty="0" smtClean="0">
                <a:hlinkClick r:id="rId3"/>
              </a:rPr>
              <a:t> ועולם </a:t>
            </a:r>
            <a:r>
              <a:rPr lang="he-IL" b="1" dirty="0" smtClean="0">
                <a:hlinkClick r:id="rId3"/>
              </a:rPr>
              <a:t>ניהול</a:t>
            </a:r>
            <a:r>
              <a:rPr lang="he-IL" dirty="0" smtClean="0">
                <a:hlinkClick r:id="rId3"/>
              </a:rPr>
              <a:t> התוכן הדיגיטאלי </a:t>
            </a:r>
            <a:endParaRPr lang="he-IL" dirty="0" smtClean="0"/>
          </a:p>
          <a:p>
            <a:r>
              <a:rPr lang="he-IL" b="1" dirty="0" smtClean="0"/>
              <a:t>דוגמאות : </a:t>
            </a:r>
            <a:endParaRPr lang="he-IL" dirty="0" smtClean="0"/>
          </a:p>
          <a:p>
            <a:r>
              <a:rPr lang="he-IL" dirty="0" smtClean="0">
                <a:hlinkClick r:id="rId4"/>
              </a:rPr>
              <a:t>הבית האחורי של קבוצת התוכן הדיגיטאלית</a:t>
            </a:r>
            <a:endParaRPr lang="he-IL" dirty="0" smtClean="0"/>
          </a:p>
          <a:p>
            <a:r>
              <a:rPr lang="he-IL" dirty="0" smtClean="0">
                <a:hlinkClick r:id="rId5"/>
              </a:rPr>
              <a:t>למידה מרחוק ומבט מקרוב</a:t>
            </a:r>
            <a:endParaRPr lang="he-IL" dirty="0" smtClean="0"/>
          </a:p>
          <a:p>
            <a:r>
              <a:rPr lang="he-IL" dirty="0" smtClean="0">
                <a:hlinkClick r:id="rId6"/>
              </a:rPr>
              <a:t>מתקוונים לאתיקה ( ד"ר אברום רותם) </a:t>
            </a:r>
            <a:endParaRPr lang="he-IL" dirty="0" smtClean="0"/>
          </a:p>
          <a:p>
            <a:r>
              <a:rPr lang="he-IL" b="1" dirty="0" smtClean="0">
                <a:hlinkClick r:id="rId7"/>
              </a:rPr>
              <a:t>מאגר ידע לתחום האוצרות הדיגיטאלית</a:t>
            </a:r>
            <a:r>
              <a:rPr lang="he-IL" b="1" dirty="0" smtClean="0"/>
              <a:t> </a:t>
            </a:r>
            <a:endParaRPr lang="he-IL" dirty="0" smtClean="0"/>
          </a:p>
          <a:p>
            <a:endParaRPr lang="he-IL" dirty="0"/>
          </a:p>
        </p:txBody>
      </p:sp>
      <p:pic>
        <p:nvPicPr>
          <p:cNvPr id="4" name="Picture 3" descr="WRITER  OLD TYPWRITER.JPG"/>
          <p:cNvPicPr>
            <a:picLocks noChangeAspect="1"/>
          </p:cNvPicPr>
          <p:nvPr/>
        </p:nvPicPr>
        <p:blipFill>
          <a:blip r:embed="rId8"/>
          <a:stretch>
            <a:fillRect/>
          </a:stretch>
        </p:blipFill>
        <p:spPr>
          <a:xfrm>
            <a:off x="357158" y="3786190"/>
            <a:ext cx="3017454" cy="2071702"/>
          </a:xfrm>
          <a:prstGeom prst="rect">
            <a:avLst/>
          </a:prstGeom>
        </p:spPr>
      </p:pic>
      <p:pic>
        <p:nvPicPr>
          <p:cNvPr id="5" name="Picture 4" descr="WRITER  OLD TYPWRITER.JPG"/>
          <p:cNvPicPr>
            <a:picLocks noChangeAspect="1"/>
          </p:cNvPicPr>
          <p:nvPr/>
        </p:nvPicPr>
        <p:blipFill>
          <a:blip r:embed="rId8"/>
          <a:stretch>
            <a:fillRect/>
          </a:stretch>
        </p:blipFill>
        <p:spPr>
          <a:xfrm>
            <a:off x="6715140" y="142853"/>
            <a:ext cx="2231636" cy="11430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שאלות במהלך הסקירה</a:t>
            </a:r>
            <a:endParaRPr lang="he-IL" dirty="0"/>
          </a:p>
        </p:txBody>
      </p:sp>
      <p:sp>
        <p:nvSpPr>
          <p:cNvPr id="3" name="Content Placeholder 2"/>
          <p:cNvSpPr>
            <a:spLocks noGrp="1"/>
          </p:cNvSpPr>
          <p:nvPr>
            <p:ph sz="quarter" idx="1"/>
          </p:nvPr>
        </p:nvSpPr>
        <p:spPr/>
        <p:txBody>
          <a:bodyPr>
            <a:normAutofit lnSpcReduction="10000"/>
          </a:bodyPr>
          <a:lstStyle/>
          <a:p>
            <a:endParaRPr lang="he-IL" dirty="0" smtClean="0"/>
          </a:p>
          <a:p>
            <a:r>
              <a:rPr lang="he-IL" dirty="0" smtClean="0"/>
              <a:t>מדוע התפתח תחום ניהול הידע האישי , האם בגלל הכישלון של תחום הידע הארגוני ? </a:t>
            </a:r>
          </a:p>
          <a:p>
            <a:endParaRPr lang="he-IL" dirty="0" smtClean="0"/>
          </a:p>
          <a:p>
            <a:r>
              <a:rPr lang="he-IL" dirty="0" smtClean="0"/>
              <a:t>מה התפיסה המנחה של פורטל ניהול הידע האישי? </a:t>
            </a:r>
          </a:p>
          <a:p>
            <a:endParaRPr lang="he-IL" dirty="0" smtClean="0"/>
          </a:p>
          <a:p>
            <a:r>
              <a:rPr lang="he-IL" dirty="0" smtClean="0"/>
              <a:t>מהו התחום המתפתח ביותר של כלים מתוקשבים לנהול ידע ? </a:t>
            </a:r>
          </a:p>
          <a:p>
            <a:endParaRPr lang="he-IL" dirty="0" smtClean="0"/>
          </a:p>
          <a:p>
            <a:r>
              <a:rPr lang="he-IL" dirty="0" smtClean="0"/>
              <a:t>כיצד באה לידי ביטוי השפעת וורדפרס על ניהול הידע האישי ?</a:t>
            </a:r>
          </a:p>
          <a:p>
            <a:r>
              <a:rPr lang="he-IL" dirty="0" smtClean="0">
                <a:hlinkClick r:id="rId2"/>
              </a:rPr>
              <a:t>הסקי</a:t>
            </a:r>
            <a:r>
              <a:rPr lang="he-IL" b="1" dirty="0" smtClean="0">
                <a:hlinkClick r:id="rId2"/>
              </a:rPr>
              <a:t>רה המלאה והמעודכנת נמצאת "במרפסת של עמיקם סלנט"</a:t>
            </a:r>
            <a:endParaRPr lang="he-IL" b="1" dirty="0" smtClean="0"/>
          </a:p>
          <a:p>
            <a:endParaRPr lang="he-IL" dirty="0"/>
          </a:p>
        </p:txBody>
      </p:sp>
      <p:pic>
        <p:nvPicPr>
          <p:cNvPr id="4" name="Picture 3" descr="1.57903!blue%20head%20photo.jpg"/>
          <p:cNvPicPr>
            <a:picLocks noChangeAspect="1"/>
          </p:cNvPicPr>
          <p:nvPr/>
        </p:nvPicPr>
        <p:blipFill>
          <a:blip r:embed="rId3"/>
          <a:stretch>
            <a:fillRect/>
          </a:stretch>
        </p:blipFill>
        <p:spPr>
          <a:xfrm>
            <a:off x="214282" y="142852"/>
            <a:ext cx="1885756" cy="1143008"/>
          </a:xfrm>
          <a:prstGeom prst="rect">
            <a:avLst/>
          </a:prstGeom>
        </p:spPr>
      </p:pic>
      <p:pic>
        <p:nvPicPr>
          <p:cNvPr id="5" name="Picture 4" descr="content management.jpg"/>
          <p:cNvPicPr>
            <a:picLocks noChangeAspect="1"/>
          </p:cNvPicPr>
          <p:nvPr/>
        </p:nvPicPr>
        <p:blipFill>
          <a:blip r:embed="rId4" cstate="print"/>
          <a:stretch>
            <a:fillRect/>
          </a:stretch>
        </p:blipFill>
        <p:spPr>
          <a:xfrm>
            <a:off x="214282" y="5786454"/>
            <a:ext cx="642942" cy="559070"/>
          </a:xfrm>
          <a:prstGeom prst="rect">
            <a:avLst/>
          </a:prstGeom>
        </p:spPr>
      </p:pic>
      <p:pic>
        <p:nvPicPr>
          <p:cNvPr id="6" name="Picture 5" descr="content management.jpg"/>
          <p:cNvPicPr>
            <a:picLocks noChangeAspect="1"/>
          </p:cNvPicPr>
          <p:nvPr/>
        </p:nvPicPr>
        <p:blipFill>
          <a:blip r:embed="rId4" cstate="print"/>
          <a:stretch>
            <a:fillRect/>
          </a:stretch>
        </p:blipFill>
        <p:spPr>
          <a:xfrm>
            <a:off x="857224" y="6143644"/>
            <a:ext cx="642942" cy="55907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99404" cy="1128698"/>
          </a:xfrm>
        </p:spPr>
        <p:txBody>
          <a:bodyPr>
            <a:normAutofit/>
          </a:bodyPr>
          <a:lstStyle/>
          <a:p>
            <a:r>
              <a:rPr lang="he-IL" b="1" dirty="0" smtClean="0"/>
              <a:t>רשתות חברתיות וניהול ידע</a:t>
            </a:r>
            <a:br>
              <a:rPr lang="he-IL" b="1" dirty="0" smtClean="0"/>
            </a:br>
            <a:endParaRPr lang="he-IL" dirty="0"/>
          </a:p>
        </p:txBody>
      </p:sp>
      <p:sp>
        <p:nvSpPr>
          <p:cNvPr id="3" name="Content Placeholder 2"/>
          <p:cNvSpPr>
            <a:spLocks noGrp="1"/>
          </p:cNvSpPr>
          <p:nvPr>
            <p:ph sz="quarter" idx="1"/>
          </p:nvPr>
        </p:nvSpPr>
        <p:spPr/>
        <p:txBody>
          <a:bodyPr>
            <a:normAutofit/>
          </a:bodyPr>
          <a:lstStyle/>
          <a:p>
            <a:r>
              <a:rPr lang="he-IL" dirty="0" smtClean="0"/>
              <a:t>לא ניתן כיום לנהל ידע אישי מבלי להיות מעורב ברשתות חברתיות , חלק לא מבוטל מהתובנות מגעים מחברים ברשתות  חברתיות ומקבוצות עניין ברשתות חברתיות.  לכן , צריך להיעזר בכלי עזר שיהפכו את זרימת המידע מהרשתות החברתיות  למנוטרת יותר .</a:t>
            </a:r>
          </a:p>
          <a:p>
            <a:r>
              <a:rPr lang="he-IL" dirty="0" smtClean="0"/>
              <a:t>במידה ועדיין לא יצא לכם להכיר, </a:t>
            </a:r>
            <a:r>
              <a:rPr lang="en-US" dirty="0" err="1" smtClean="0"/>
              <a:t>HootSuite</a:t>
            </a:r>
            <a:r>
              <a:rPr lang="en-US" dirty="0" smtClean="0"/>
              <a:t> </a:t>
            </a:r>
            <a:r>
              <a:rPr lang="he-IL" dirty="0" smtClean="0"/>
              <a:t>מאפשרת למשתמשים, עסקים וארגונים לנהל את הנוכחות החברתית שלהם ממקום אחד ויחיד. באמצעות האפליקציה הזמינה למשתמשי ווב ומובייל יכולים המשתמשים לא רק לפרסם ציוצים וסטטוסים, אלא גם להשיק קמפיינים שיווקים, לזהות ולהגדיל את קהל היעד ואפילו לתזמן את פרסומן של ההודעות השונות.</a:t>
            </a:r>
          </a:p>
          <a:p>
            <a:endParaRPr lang="he-IL" dirty="0"/>
          </a:p>
        </p:txBody>
      </p:sp>
      <p:pic>
        <p:nvPicPr>
          <p:cNvPr id="4" name="Picture 3" descr="hootsuite 2.JPG"/>
          <p:cNvPicPr>
            <a:picLocks noChangeAspect="1"/>
          </p:cNvPicPr>
          <p:nvPr/>
        </p:nvPicPr>
        <p:blipFill>
          <a:blip r:embed="rId2" cstate="print"/>
          <a:stretch>
            <a:fillRect/>
          </a:stretch>
        </p:blipFill>
        <p:spPr>
          <a:xfrm>
            <a:off x="142844" y="5429264"/>
            <a:ext cx="1769877" cy="1227697"/>
          </a:xfrm>
          <a:prstGeom prst="rect">
            <a:avLst/>
          </a:prstGeom>
        </p:spPr>
      </p:pic>
      <p:pic>
        <p:nvPicPr>
          <p:cNvPr id="5" name="Picture 4" descr="hootsuite 2.JPG"/>
          <p:cNvPicPr>
            <a:picLocks noChangeAspect="1"/>
          </p:cNvPicPr>
          <p:nvPr/>
        </p:nvPicPr>
        <p:blipFill>
          <a:blip r:embed="rId3" cstate="print"/>
          <a:stretch>
            <a:fillRect/>
          </a:stretch>
        </p:blipFill>
        <p:spPr>
          <a:xfrm>
            <a:off x="7215206" y="142853"/>
            <a:ext cx="1769877" cy="114300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8" algn="ctr" rtl="1">
              <a:spcBef>
                <a:spcPct val="0"/>
              </a:spcBef>
            </a:pPr>
            <a:r>
              <a:rPr lang="he-IL" sz="2400" b="1" dirty="0" smtClean="0"/>
              <a:t>לסיכום , אז מהן נקודות האיזון בין כלים ותהליכים לניהול מידע אישי </a:t>
            </a:r>
            <a:br>
              <a:rPr lang="he-IL" sz="2400" b="1" dirty="0" smtClean="0"/>
            </a:br>
            <a:endParaRPr lang="he-IL" sz="2400" dirty="0"/>
          </a:p>
        </p:txBody>
      </p:sp>
      <p:sp>
        <p:nvSpPr>
          <p:cNvPr id="3" name="Content Placeholder 2"/>
          <p:cNvSpPr>
            <a:spLocks noGrp="1"/>
          </p:cNvSpPr>
          <p:nvPr>
            <p:ph sz="quarter" idx="1"/>
          </p:nvPr>
        </p:nvSpPr>
        <p:spPr/>
        <p:txBody>
          <a:bodyPr>
            <a:normAutofit fontScale="92500" lnSpcReduction="10000"/>
          </a:bodyPr>
          <a:lstStyle/>
          <a:p>
            <a:r>
              <a:rPr lang="he-IL" b="1" u="sng" dirty="0" smtClean="0"/>
              <a:t>נקודת האיזון הראשונה לניהול מידע אישי</a:t>
            </a:r>
            <a:r>
              <a:rPr lang="he-IL" dirty="0" smtClean="0"/>
              <a:t> : הקמת פורטל אישי לניהול איסוף המידע ( באמצעות </a:t>
            </a:r>
            <a:r>
              <a:rPr lang="en-US" dirty="0" smtClean="0"/>
              <a:t>  </a:t>
            </a:r>
            <a:r>
              <a:rPr lang="en-US" dirty="0" err="1" smtClean="0"/>
              <a:t>netvibes</a:t>
            </a:r>
            <a:r>
              <a:rPr lang="en-US" dirty="0" smtClean="0"/>
              <a:t>   </a:t>
            </a:r>
            <a:r>
              <a:rPr lang="he-IL" dirty="0" smtClean="0"/>
              <a:t>או  </a:t>
            </a:r>
            <a:r>
              <a:rPr lang="en-US" dirty="0" smtClean="0"/>
              <a:t>  ,</a:t>
            </a:r>
            <a:r>
              <a:rPr lang="en-US" dirty="0" err="1" smtClean="0"/>
              <a:t>my.yahoo</a:t>
            </a:r>
            <a:r>
              <a:rPr lang="en-US" dirty="0" smtClean="0"/>
              <a:t> </a:t>
            </a:r>
            <a:r>
              <a:rPr lang="he-IL" dirty="0" smtClean="0"/>
              <a:t>אפשר גם  </a:t>
            </a:r>
            <a:r>
              <a:rPr lang="en-US" dirty="0" err="1" smtClean="0"/>
              <a:t>feedly</a:t>
            </a:r>
            <a:r>
              <a:rPr lang="he-IL" dirty="0" smtClean="0"/>
              <a:t> ). </a:t>
            </a:r>
            <a:endParaRPr lang="en-US" dirty="0" smtClean="0"/>
          </a:p>
          <a:p>
            <a:r>
              <a:rPr lang="he-IL" dirty="0" smtClean="0"/>
              <a:t>לא ניתן לנהל מידע באופן רציף  ושיטתי ללא מערכת איסוף מידע שיטתית . לא מדובר במערכת עתירת עבודה ולכן ניתן להקימה בקלות ולעקוב אחריה ללא מאמץ .</a:t>
            </a:r>
          </a:p>
          <a:p>
            <a:r>
              <a:rPr lang="he-IL" b="1" u="sng" dirty="0" smtClean="0"/>
              <a:t>נקודת האיזון השניה לניהול מידע אישי</a:t>
            </a:r>
            <a:r>
              <a:rPr lang="he-IL" u="sng" dirty="0" smtClean="0"/>
              <a:t> :</a:t>
            </a:r>
            <a:r>
              <a:rPr lang="he-IL" dirty="0" smtClean="0"/>
              <a:t> יצירת מאגר שיטתי  עם תיוגים , קטגוריות וסיכומי ביניים, מוצע לבחור בין </a:t>
            </a:r>
            <a:r>
              <a:rPr lang="en-US" dirty="0" smtClean="0"/>
              <a:t> DIIGO   </a:t>
            </a:r>
            <a:r>
              <a:rPr lang="he-IL" dirty="0" smtClean="0"/>
              <a:t>ובלוג ממערכת </a:t>
            </a:r>
            <a:r>
              <a:rPr lang="en-US" dirty="0" smtClean="0"/>
              <a:t>WORDPRESS</a:t>
            </a:r>
          </a:p>
          <a:p>
            <a:r>
              <a:rPr lang="he-IL" b="1" u="sng" dirty="0" smtClean="0"/>
              <a:t>להשקפתי</a:t>
            </a:r>
            <a:r>
              <a:rPr lang="he-IL" b="1" dirty="0" smtClean="0"/>
              <a:t> , בסופו של דבר ניהול הידע  האישי הטוב ביותר מתבצע בתהליכי כתיבה ולכן יש לשקול בלוג כפלטפורמת לניהול ידע . ראו בשקף הבא את התרשים המסכם של הליכי ניהול ידע אישי.</a:t>
            </a:r>
          </a:p>
          <a:p>
            <a:endParaRPr lang="he-IL" dirty="0"/>
          </a:p>
        </p:txBody>
      </p:sp>
      <p:pic>
        <p:nvPicPr>
          <p:cNvPr id="4" name="Picture 3" descr="assignment note divider-pencil_drawing_a_line_clip_art_10783.jpg"/>
          <p:cNvPicPr>
            <a:picLocks noChangeAspect="1"/>
          </p:cNvPicPr>
          <p:nvPr/>
        </p:nvPicPr>
        <p:blipFill>
          <a:blip r:embed="rId2" cstate="print"/>
          <a:stretch>
            <a:fillRect/>
          </a:stretch>
        </p:blipFill>
        <p:spPr>
          <a:xfrm>
            <a:off x="142844" y="5929330"/>
            <a:ext cx="738186" cy="738186"/>
          </a:xfrm>
          <a:prstGeom prst="rect">
            <a:avLst/>
          </a:prstGeom>
        </p:spPr>
      </p:pic>
      <p:pic>
        <p:nvPicPr>
          <p:cNvPr id="6" name="Picture 5" descr="assignment note divider-pencil_drawing_a_line_clip_art_10783.jpg"/>
          <p:cNvPicPr>
            <a:picLocks noChangeAspect="1"/>
          </p:cNvPicPr>
          <p:nvPr/>
        </p:nvPicPr>
        <p:blipFill>
          <a:blip r:embed="rId2" cstate="print"/>
          <a:stretch>
            <a:fillRect/>
          </a:stretch>
        </p:blipFill>
        <p:spPr>
          <a:xfrm>
            <a:off x="8215338" y="571480"/>
            <a:ext cx="738186" cy="73818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lod information model 2.JPG"/>
          <p:cNvPicPr>
            <a:picLocks noChangeAspect="1"/>
          </p:cNvPicPr>
          <p:nvPr/>
        </p:nvPicPr>
        <p:blipFill>
          <a:blip r:embed="rId2"/>
          <a:stretch>
            <a:fillRect/>
          </a:stretch>
        </p:blipFill>
        <p:spPr>
          <a:xfrm>
            <a:off x="1071538" y="214290"/>
            <a:ext cx="7286676" cy="65454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מה זה </a:t>
            </a:r>
            <a:r>
              <a:rPr lang="en-US" dirty="0" smtClean="0"/>
              <a:t>PKM </a:t>
            </a:r>
            <a:endParaRPr lang="he-IL" dirty="0"/>
          </a:p>
        </p:txBody>
      </p:sp>
      <p:sp>
        <p:nvSpPr>
          <p:cNvPr id="3" name="Content Placeholder 2"/>
          <p:cNvSpPr>
            <a:spLocks noGrp="1"/>
          </p:cNvSpPr>
          <p:nvPr>
            <p:ph sz="quarter" idx="1"/>
          </p:nvPr>
        </p:nvSpPr>
        <p:spPr/>
        <p:txBody>
          <a:bodyPr/>
          <a:lstStyle/>
          <a:p>
            <a:r>
              <a:rPr lang="he-IL" dirty="0" smtClean="0"/>
              <a:t>גישת ניהול הידע האישי </a:t>
            </a:r>
            <a:r>
              <a:rPr lang="en-US" dirty="0" smtClean="0"/>
              <a:t>Personal Knowledge Management (PKM) </a:t>
            </a:r>
            <a:r>
              <a:rPr lang="he-IL" dirty="0" smtClean="0"/>
              <a:t>מאמינה כי ההתמודדות עם תחומי ניהול הידע נמצאת באחריות האישית של המשתמש/בעל המקצוע בניגוד לגישת ניהול הידע הריכוזית או השיתופית בארגונים.</a:t>
            </a:r>
          </a:p>
          <a:p>
            <a:pPr>
              <a:buNone/>
            </a:pPr>
            <a:r>
              <a:rPr lang="en-US" b="1" i="1" dirty="0" smtClean="0"/>
              <a:t>Bottom-up approach   </a:t>
            </a:r>
            <a:endParaRPr lang="en-US" b="1" dirty="0" smtClean="0"/>
          </a:p>
          <a:p>
            <a:r>
              <a:rPr lang="he-IL" dirty="0" smtClean="0"/>
              <a:t>זו גישה של התפתחות ניהול הידע לא מתוך גישה היררכית , מלמעלה –למטה אלא מתוך דרג העבודה עצמו היוזם ומנהל את הליכי ניהול הידע עפ"י השקפתו ועפ"י הפרספקיטבות שלו.</a:t>
            </a:r>
          </a:p>
          <a:p>
            <a:endParaRPr lang="he-IL" dirty="0"/>
          </a:p>
        </p:txBody>
      </p:sp>
      <p:pic>
        <p:nvPicPr>
          <p:cNvPr id="4" name="Picture 3" descr="1.57903!blue%20head%20photo.jpg"/>
          <p:cNvPicPr>
            <a:picLocks noChangeAspect="1"/>
          </p:cNvPicPr>
          <p:nvPr/>
        </p:nvPicPr>
        <p:blipFill>
          <a:blip r:embed="rId2"/>
          <a:stretch>
            <a:fillRect/>
          </a:stretch>
        </p:blipFill>
        <p:spPr>
          <a:xfrm>
            <a:off x="7643834" y="142852"/>
            <a:ext cx="1284318" cy="1071569"/>
          </a:xfrm>
          <a:prstGeom prst="rect">
            <a:avLst/>
          </a:prstGeom>
        </p:spPr>
      </p:pic>
      <p:pic>
        <p:nvPicPr>
          <p:cNvPr id="5" name="Picture 4" descr="1.57903!blue%20head%20photo.jpg"/>
          <p:cNvPicPr>
            <a:picLocks noChangeAspect="1"/>
          </p:cNvPicPr>
          <p:nvPr/>
        </p:nvPicPr>
        <p:blipFill>
          <a:blip r:embed="rId2"/>
          <a:stretch>
            <a:fillRect/>
          </a:stretch>
        </p:blipFill>
        <p:spPr>
          <a:xfrm>
            <a:off x="571472" y="4713142"/>
            <a:ext cx="1885756" cy="15733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42852"/>
            <a:ext cx="8627966" cy="1071570"/>
          </a:xfrm>
        </p:spPr>
        <p:txBody>
          <a:bodyPr>
            <a:normAutofit fontScale="90000"/>
          </a:bodyPr>
          <a:lstStyle/>
          <a:p>
            <a:r>
              <a:rPr lang="en-US" b="1" dirty="0" smtClean="0"/>
              <a:t/>
            </a:r>
            <a:br>
              <a:rPr lang="en-US" b="1" dirty="0" smtClean="0"/>
            </a:br>
            <a:r>
              <a:rPr lang="he-IL" b="1" dirty="0" smtClean="0"/>
              <a:t>ניהול ידע אישי ובעיית עומס המידע </a:t>
            </a:r>
            <a:br>
              <a:rPr lang="he-IL" b="1" dirty="0" smtClean="0"/>
            </a:br>
            <a:endParaRPr lang="he-IL" dirty="0"/>
          </a:p>
        </p:txBody>
      </p:sp>
      <p:sp>
        <p:nvSpPr>
          <p:cNvPr id="3" name="Content Placeholder 2"/>
          <p:cNvSpPr>
            <a:spLocks noGrp="1"/>
          </p:cNvSpPr>
          <p:nvPr>
            <p:ph sz="quarter" idx="1"/>
          </p:nvPr>
        </p:nvSpPr>
        <p:spPr/>
        <p:txBody>
          <a:bodyPr/>
          <a:lstStyle/>
          <a:p>
            <a:r>
              <a:rPr lang="he-IL" dirty="0" smtClean="0"/>
              <a:t>גישת ניהול הידע האישי </a:t>
            </a:r>
            <a:r>
              <a:rPr lang="en-US" dirty="0" smtClean="0"/>
              <a:t>Personal Knowledge Management (PKM) </a:t>
            </a:r>
            <a:r>
              <a:rPr lang="he-IL" dirty="0" smtClean="0"/>
              <a:t>התפתחה לא בהכרח בעקבות כישלון גישת ניהול ניהול הידע בארגונים אלא בעקבות התפוצצות המידע באינטרנט ובמערכות הארגוניות החל מהשנים 2004 ואילך </a:t>
            </a:r>
            <a:r>
              <a:rPr lang="en-US" dirty="0" smtClean="0"/>
              <a:t>( Pollard 2008 )</a:t>
            </a:r>
          </a:p>
          <a:p>
            <a:pPr>
              <a:buNone/>
            </a:pPr>
            <a:endParaRPr lang="en-US" dirty="0" smtClean="0"/>
          </a:p>
          <a:p>
            <a:r>
              <a:rPr lang="he-IL" dirty="0" smtClean="0"/>
              <a:t>בשנת 1996 היו מאונדקסים בגוגל 25 מיליון דפי מידע. בשנת 2010 היו מאונדקסים במנוע החיפוש של גוגל</a:t>
            </a:r>
            <a:r>
              <a:rPr lang="en-US" dirty="0" smtClean="0"/>
              <a:t> </a:t>
            </a:r>
            <a:r>
              <a:rPr lang="he-IL" b="1" dirty="0" smtClean="0"/>
              <a:t>40</a:t>
            </a:r>
            <a:r>
              <a:rPr lang="en-US" b="1" dirty="0" smtClean="0"/>
              <a:t> </a:t>
            </a:r>
            <a:r>
              <a:rPr lang="he-IL" b="1" dirty="0" smtClean="0"/>
              <a:t> מיליארד דפי מידע.</a:t>
            </a:r>
            <a:r>
              <a:rPr lang="he-IL" dirty="0" smtClean="0"/>
              <a:t> דפי המידע באינטרנט גדלו פי 1600 תוך 14 שנים.</a:t>
            </a:r>
          </a:p>
          <a:p>
            <a:endParaRPr lang="he-IL" dirty="0"/>
          </a:p>
        </p:txBody>
      </p:sp>
      <p:pic>
        <p:nvPicPr>
          <p:cNvPr id="4" name="Picture 3" descr="4.jpg"/>
          <p:cNvPicPr>
            <a:picLocks noChangeAspect="1"/>
          </p:cNvPicPr>
          <p:nvPr/>
        </p:nvPicPr>
        <p:blipFill>
          <a:blip r:embed="rId2"/>
          <a:stretch>
            <a:fillRect/>
          </a:stretch>
        </p:blipFill>
        <p:spPr>
          <a:xfrm>
            <a:off x="857224" y="4929198"/>
            <a:ext cx="2135540" cy="1413667"/>
          </a:xfrm>
          <a:prstGeom prst="rect">
            <a:avLst/>
          </a:prstGeom>
        </p:spPr>
      </p:pic>
      <p:pic>
        <p:nvPicPr>
          <p:cNvPr id="5" name="Picture 4" descr="4.jpg"/>
          <p:cNvPicPr>
            <a:picLocks noChangeAspect="1"/>
          </p:cNvPicPr>
          <p:nvPr/>
        </p:nvPicPr>
        <p:blipFill>
          <a:blip r:embed="rId2"/>
          <a:stretch>
            <a:fillRect/>
          </a:stretch>
        </p:blipFill>
        <p:spPr>
          <a:xfrm>
            <a:off x="7786710" y="214290"/>
            <a:ext cx="1214446" cy="100013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crawlers </a:t>
            </a:r>
            <a:r>
              <a:rPr lang="he-IL" b="1" dirty="0" smtClean="0"/>
              <a:t>של גוגל </a:t>
            </a:r>
            <a:endParaRPr lang="he-IL" dirty="0"/>
          </a:p>
        </p:txBody>
      </p:sp>
      <p:sp>
        <p:nvSpPr>
          <p:cNvPr id="3" name="Content Placeholder 2"/>
          <p:cNvSpPr>
            <a:spLocks noGrp="1"/>
          </p:cNvSpPr>
          <p:nvPr>
            <p:ph sz="quarter" idx="1"/>
          </p:nvPr>
        </p:nvSpPr>
        <p:spPr/>
        <p:txBody>
          <a:bodyPr/>
          <a:lstStyle/>
          <a:p>
            <a:r>
              <a:rPr lang="he-IL" b="1" dirty="0" smtClean="0"/>
              <a:t>בדצמבר 1998 גוגל סרקה 60 מיליון דפים, היום ,בשנת 2013  "הזחלנים" (  </a:t>
            </a:r>
            <a:r>
              <a:rPr lang="en-US" b="1" dirty="0" smtClean="0"/>
              <a:t> crawlers) </a:t>
            </a:r>
            <a:r>
              <a:rPr lang="he-IL" b="1" dirty="0" smtClean="0"/>
              <a:t>של גוגל סורקים מדי יום 40 מיליארד דפי מידע </a:t>
            </a:r>
            <a:r>
              <a:rPr lang="en-US" b="1" dirty="0" smtClean="0"/>
              <a:t>(</a:t>
            </a:r>
            <a:r>
              <a:rPr lang="he-IL" b="1" dirty="0" smtClean="0"/>
              <a:t>.</a:t>
            </a:r>
          </a:p>
          <a:p>
            <a:endParaRPr lang="he-IL" b="1" dirty="0" smtClean="0"/>
          </a:p>
          <a:p>
            <a:r>
              <a:rPr lang="he-IL" b="1" dirty="0" smtClean="0"/>
              <a:t>במילים אחרות</a:t>
            </a:r>
            <a:r>
              <a:rPr lang="he-IL" dirty="0" smtClean="0"/>
              <a:t> : כל 8 חודשים כמות המידע הטקסטואלי והגראפי בגוגל מכפילה את עצמה.</a:t>
            </a:r>
          </a:p>
          <a:p>
            <a:endParaRPr lang="he-IL" dirty="0"/>
          </a:p>
        </p:txBody>
      </p:sp>
      <p:pic>
        <p:nvPicPr>
          <p:cNvPr id="4" name="Picture 3" descr="BS30057.JPG"/>
          <p:cNvPicPr>
            <a:picLocks noChangeAspect="1"/>
          </p:cNvPicPr>
          <p:nvPr/>
        </p:nvPicPr>
        <p:blipFill>
          <a:blip r:embed="rId2"/>
          <a:stretch>
            <a:fillRect/>
          </a:stretch>
        </p:blipFill>
        <p:spPr>
          <a:xfrm>
            <a:off x="3357554" y="3929066"/>
            <a:ext cx="1959964" cy="2500306"/>
          </a:xfrm>
          <a:prstGeom prst="rect">
            <a:avLst/>
          </a:prstGeom>
        </p:spPr>
      </p:pic>
      <p:pic>
        <p:nvPicPr>
          <p:cNvPr id="5" name="Picture 4" descr="BS30057.JPG"/>
          <p:cNvPicPr>
            <a:picLocks noChangeAspect="1"/>
          </p:cNvPicPr>
          <p:nvPr/>
        </p:nvPicPr>
        <p:blipFill>
          <a:blip r:embed="rId2"/>
          <a:stretch>
            <a:fillRect/>
          </a:stretch>
        </p:blipFill>
        <p:spPr>
          <a:xfrm>
            <a:off x="7429520" y="142853"/>
            <a:ext cx="1428760" cy="121444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t>בעיית עומס המידע היא ביסודה רב-ממדית</a:t>
            </a:r>
            <a:endParaRPr lang="he-IL" dirty="0"/>
          </a:p>
        </p:txBody>
      </p:sp>
      <p:sp>
        <p:nvSpPr>
          <p:cNvPr id="3" name="Content Placeholder 2"/>
          <p:cNvSpPr>
            <a:spLocks noGrp="1"/>
          </p:cNvSpPr>
          <p:nvPr>
            <p:ph sz="quarter" idx="1"/>
          </p:nvPr>
        </p:nvSpPr>
        <p:spPr/>
        <p:txBody>
          <a:bodyPr>
            <a:normAutofit fontScale="92500" lnSpcReduction="10000"/>
          </a:bodyPr>
          <a:lstStyle/>
          <a:p>
            <a:r>
              <a:rPr lang="he-IL" b="1" dirty="0" smtClean="0"/>
              <a:t>בעיית עומס המידע היא ביסודה רב-ממדית</a:t>
            </a:r>
            <a:r>
              <a:rPr lang="he-IL" dirty="0" smtClean="0"/>
              <a:t> והיא תוצר של עומס מידע הנגרם  מכמה וכמה תהליכים במקביל, תהליכים  טכנולוגיים אך גם הגורם האישי. העובדים כיום מחלקים את שימת הלב ליותר ויותר ערוצי מידע ואין הדבר תורם לתפוקה שלהם כערך מוסף למקום העבודה. אם נתבונן על התהליכים הטכנולוגיים הרי נמצא כי התאגידים והארגונים מתקינים מערכות מידע התורמות לא מעט למורכבות הבעיה של עומס המידע . </a:t>
            </a:r>
          </a:p>
          <a:p>
            <a:r>
              <a:rPr lang="he-IL" dirty="0" smtClean="0"/>
              <a:t>מרבית מערכות המידע  הארגוניות ( כגון  </a:t>
            </a:r>
            <a:r>
              <a:rPr lang="en-US" dirty="0" err="1" smtClean="0"/>
              <a:t>Oulook</a:t>
            </a:r>
            <a:r>
              <a:rPr lang="en-US" dirty="0" smtClean="0"/>
              <a:t>  </a:t>
            </a:r>
            <a:r>
              <a:rPr lang="he-IL" dirty="0" smtClean="0"/>
              <a:t> ) אבל גם מערכות מידע  אחרות ) מוסיפות לעומס המידע הקיים בכך שהן לא מותירות לעובד חופש פעולה לקבוע את סדרי העדיפויות שלו. במידה מסוימת הן מכתיבות את ההשתעבדות לתכנים הדיגיטאליים ולהודעות הזורמות ללא הרף. </a:t>
            </a:r>
            <a:r>
              <a:rPr lang="en-US" b="1" i="1" dirty="0" smtClean="0">
                <a:hlinkClick r:id="rId2"/>
              </a:rPr>
              <a:t>Information Overload</a:t>
            </a:r>
            <a:r>
              <a:rPr lang="en-US" dirty="0" smtClean="0">
                <a:hlinkClick r:id="rId2"/>
              </a:rPr>
              <a:t>: </a:t>
            </a:r>
            <a:r>
              <a:rPr lang="en-US" b="1" i="1" dirty="0" smtClean="0">
                <a:hlinkClick r:id="rId2"/>
              </a:rPr>
              <a:t>We Have Met the Enemy and He Is U</a:t>
            </a:r>
            <a:endParaRPr lang="he-IL" dirty="0"/>
          </a:p>
        </p:txBody>
      </p:sp>
      <p:pic>
        <p:nvPicPr>
          <p:cNvPr id="4" name="Picture 3" descr="100-top-sites-illustratio-001.jpg"/>
          <p:cNvPicPr>
            <a:picLocks noChangeAspect="1"/>
          </p:cNvPicPr>
          <p:nvPr/>
        </p:nvPicPr>
        <p:blipFill>
          <a:blip r:embed="rId3" cstate="print"/>
          <a:stretch>
            <a:fillRect/>
          </a:stretch>
        </p:blipFill>
        <p:spPr>
          <a:xfrm>
            <a:off x="2428860" y="5429265"/>
            <a:ext cx="1571636" cy="942982"/>
          </a:xfrm>
          <a:prstGeom prst="rect">
            <a:avLst/>
          </a:prstGeom>
        </p:spPr>
      </p:pic>
      <p:pic>
        <p:nvPicPr>
          <p:cNvPr id="5" name="Picture 4" descr="100-top-sites-illustratio-001.jpg"/>
          <p:cNvPicPr>
            <a:picLocks noChangeAspect="1"/>
          </p:cNvPicPr>
          <p:nvPr/>
        </p:nvPicPr>
        <p:blipFill>
          <a:blip r:embed="rId3" cstate="print"/>
          <a:stretch>
            <a:fillRect/>
          </a:stretch>
        </p:blipFill>
        <p:spPr>
          <a:xfrm>
            <a:off x="4429124" y="5429264"/>
            <a:ext cx="1571636" cy="94298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99404" cy="1057260"/>
          </a:xfrm>
        </p:spPr>
        <p:txBody>
          <a:bodyPr>
            <a:normAutofit fontScale="90000"/>
          </a:bodyPr>
          <a:lstStyle/>
          <a:p>
            <a:r>
              <a:rPr lang="he-IL" b="1" dirty="0" smtClean="0"/>
              <a:t>ניהול ידע אישי – מרכיבים ותהליכים </a:t>
            </a:r>
            <a:br>
              <a:rPr lang="he-IL" b="1" dirty="0" smtClean="0"/>
            </a:br>
            <a:endParaRPr lang="he-IL" dirty="0"/>
          </a:p>
        </p:txBody>
      </p:sp>
      <p:sp>
        <p:nvSpPr>
          <p:cNvPr id="3" name="Content Placeholder 2"/>
          <p:cNvSpPr>
            <a:spLocks noGrp="1"/>
          </p:cNvSpPr>
          <p:nvPr>
            <p:ph sz="quarter" idx="1"/>
          </p:nvPr>
        </p:nvSpPr>
        <p:spPr/>
        <p:txBody>
          <a:bodyPr/>
          <a:lstStyle/>
          <a:p>
            <a:r>
              <a:rPr lang="he-IL" dirty="0" smtClean="0"/>
              <a:t>ניהול המידע האישי הוא סובייקטיבי ועומד על </a:t>
            </a:r>
            <a:r>
              <a:rPr lang="he-IL" b="1" dirty="0" smtClean="0"/>
              <a:t>3 מרכיבים עיקריים</a:t>
            </a:r>
            <a:r>
              <a:rPr lang="he-IL" dirty="0" smtClean="0"/>
              <a:t>: ההקשר, הפרוייקט אליו משתייך ( תחום העניין) והרלבנטיות (דר' שרון הרדוף יפה, כנס מיט"ל 2011).</a:t>
            </a:r>
          </a:p>
          <a:p>
            <a:pPr>
              <a:buNone/>
            </a:pPr>
            <a:endParaRPr lang="he-IL" dirty="0" smtClean="0"/>
          </a:p>
          <a:p>
            <a:r>
              <a:rPr lang="en-US" b="1" dirty="0" smtClean="0"/>
              <a:t>-Personal knowledge management (PKM)</a:t>
            </a:r>
            <a:r>
              <a:rPr lang="en-US" dirty="0" smtClean="0"/>
              <a:t>  </a:t>
            </a:r>
            <a:r>
              <a:rPr lang="he-IL" dirty="0" smtClean="0"/>
              <a:t>היא ביסודה גישה תהליכית המורכבת משלבי הפעולה הבאים : איסוף מידע , סינון והערכת מקורות המידע שנאספו , מיון וקיטלוג מקורות המידע המשמעותיים ( "לסנן באכזריות" ) , אגירה סכמאטית ושיטתית , איחזור  הקשרי , והפצת מידע </a:t>
            </a:r>
            <a:r>
              <a:rPr lang="en-US" dirty="0" err="1" smtClean="0">
                <a:hlinkClick r:id="rId2"/>
              </a:rPr>
              <a:t>Grundspenkis</a:t>
            </a:r>
            <a:r>
              <a:rPr lang="en-US" dirty="0" smtClean="0">
                <a:hlinkClick r:id="rId2"/>
              </a:rPr>
              <a:t> 2007</a:t>
            </a:r>
            <a:r>
              <a:rPr lang="en-US" dirty="0" smtClean="0"/>
              <a:t>).</a:t>
            </a:r>
            <a:r>
              <a:rPr lang="he-IL" dirty="0" smtClean="0"/>
              <a:t> ). </a:t>
            </a:r>
            <a:endParaRPr lang="en-US" dirty="0" smtClean="0"/>
          </a:p>
          <a:p>
            <a:endParaRPr lang="he-IL" dirty="0"/>
          </a:p>
        </p:txBody>
      </p:sp>
      <p:pic>
        <p:nvPicPr>
          <p:cNvPr id="4" name="Picture 3" descr="3 fotolia.jpg"/>
          <p:cNvPicPr>
            <a:picLocks noChangeAspect="1"/>
          </p:cNvPicPr>
          <p:nvPr/>
        </p:nvPicPr>
        <p:blipFill>
          <a:blip r:embed="rId3"/>
          <a:stretch>
            <a:fillRect/>
          </a:stretch>
        </p:blipFill>
        <p:spPr>
          <a:xfrm>
            <a:off x="7786710" y="214290"/>
            <a:ext cx="1214446" cy="1001311"/>
          </a:xfrm>
          <a:prstGeom prst="rect">
            <a:avLst/>
          </a:prstGeom>
        </p:spPr>
      </p:pic>
      <p:pic>
        <p:nvPicPr>
          <p:cNvPr id="5" name="Picture 4" descr="3 fotolia.jpg"/>
          <p:cNvPicPr>
            <a:picLocks noChangeAspect="1"/>
          </p:cNvPicPr>
          <p:nvPr/>
        </p:nvPicPr>
        <p:blipFill>
          <a:blip r:embed="rId3"/>
          <a:stretch>
            <a:fillRect/>
          </a:stretch>
        </p:blipFill>
        <p:spPr>
          <a:xfrm>
            <a:off x="214282" y="5476945"/>
            <a:ext cx="1428760" cy="9536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27966" cy="985822"/>
          </a:xfrm>
        </p:spPr>
        <p:txBody>
          <a:bodyPr>
            <a:normAutofit fontScale="90000"/>
          </a:bodyPr>
          <a:lstStyle/>
          <a:p>
            <a:r>
              <a:rPr lang="he-IL" dirty="0" smtClean="0">
                <a:hlinkClick r:id="rId2"/>
              </a:rPr>
              <a:t>הבניית הידע והפיכתו למובנה</a:t>
            </a:r>
            <a:r>
              <a:rPr lang="he-IL" dirty="0" smtClean="0"/>
              <a:t/>
            </a:r>
            <a:br>
              <a:rPr lang="he-IL" dirty="0" smtClean="0"/>
            </a:br>
            <a:endParaRPr lang="he-IL" dirty="0"/>
          </a:p>
        </p:txBody>
      </p:sp>
      <p:sp>
        <p:nvSpPr>
          <p:cNvPr id="3" name="Content Placeholder 2"/>
          <p:cNvSpPr>
            <a:spLocks noGrp="1"/>
          </p:cNvSpPr>
          <p:nvPr>
            <p:ph sz="quarter" idx="1"/>
          </p:nvPr>
        </p:nvSpPr>
        <p:spPr/>
        <p:txBody>
          <a:bodyPr/>
          <a:lstStyle/>
          <a:p>
            <a:r>
              <a:rPr lang="he-IL" dirty="0" smtClean="0"/>
              <a:t>המטרה של הבניית הידע (</a:t>
            </a:r>
            <a:r>
              <a:rPr lang="en-US" dirty="0" smtClean="0"/>
              <a:t>CODIFICATION) </a:t>
            </a:r>
            <a:r>
              <a:rPr lang="he-IL" dirty="0" smtClean="0"/>
              <a:t> ) היא להבנות את הידע </a:t>
            </a:r>
            <a:r>
              <a:rPr lang="he-IL" u="sng" dirty="0" smtClean="0"/>
              <a:t>לתבניות ברורות</a:t>
            </a:r>
            <a:r>
              <a:rPr lang="he-IL" dirty="0" smtClean="0"/>
              <a:t> שיהיו משמעותיות. באופן מעשי, הידע הופך להיות מקודד או בעל תבניות קבועות, כלומר מאורגן עפ"י תבניות וקטגוריות.</a:t>
            </a:r>
          </a:p>
          <a:p>
            <a:pPr>
              <a:buNone/>
            </a:pPr>
            <a:endParaRPr lang="he-IL" dirty="0" smtClean="0"/>
          </a:p>
          <a:p>
            <a:r>
              <a:rPr lang="he-IL" dirty="0" smtClean="0"/>
              <a:t>הבעיה המרכזית בהבניית ידע היא השאלה כיצד יוצרים את ההבניה מבלי לאבד את ערכו הייחודי ותכונותיו המיוחדות של הידע, במילים אחרות,  הבנייה סבירה של הידע היא ללא ספק חיונית, </a:t>
            </a:r>
            <a:r>
              <a:rPr lang="he-IL" b="1" dirty="0" smtClean="0"/>
              <a:t>הבניית יתר של מקורות המידע עשוי לפצל את תמונת המידע .</a:t>
            </a:r>
          </a:p>
          <a:p>
            <a:endParaRPr lang="he-IL" dirty="0"/>
          </a:p>
        </p:txBody>
      </p:sp>
      <p:pic>
        <p:nvPicPr>
          <p:cNvPr id="4" name="Picture 3" descr="dream Fotolia_38607557_S.jpg"/>
          <p:cNvPicPr>
            <a:picLocks noChangeAspect="1"/>
          </p:cNvPicPr>
          <p:nvPr/>
        </p:nvPicPr>
        <p:blipFill>
          <a:blip r:embed="rId3" cstate="print"/>
          <a:stretch>
            <a:fillRect/>
          </a:stretch>
        </p:blipFill>
        <p:spPr>
          <a:xfrm>
            <a:off x="642910" y="5143512"/>
            <a:ext cx="1357322" cy="1214422"/>
          </a:xfrm>
          <a:prstGeom prst="rect">
            <a:avLst/>
          </a:prstGeom>
        </p:spPr>
      </p:pic>
      <p:pic>
        <p:nvPicPr>
          <p:cNvPr id="5" name="Picture 4" descr="dream Fotolia_38607557_S.jpg"/>
          <p:cNvPicPr>
            <a:picLocks noChangeAspect="1"/>
          </p:cNvPicPr>
          <p:nvPr/>
        </p:nvPicPr>
        <p:blipFill>
          <a:blip r:embed="rId3" cstate="print"/>
          <a:stretch>
            <a:fillRect/>
          </a:stretch>
        </p:blipFill>
        <p:spPr>
          <a:xfrm>
            <a:off x="7643834" y="142852"/>
            <a:ext cx="1357322" cy="121442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99404" cy="1057260"/>
          </a:xfrm>
        </p:spPr>
        <p:txBody>
          <a:bodyPr>
            <a:normAutofit fontScale="90000"/>
          </a:bodyPr>
          <a:lstStyle/>
          <a:p>
            <a:r>
              <a:rPr lang="he-IL" b="1" dirty="0" smtClean="0"/>
              <a:t>מדוע נדחקה הגישה התהליכית הצידה ? </a:t>
            </a:r>
            <a:br>
              <a:rPr lang="he-IL" b="1" dirty="0" smtClean="0"/>
            </a:br>
            <a:endParaRPr lang="he-IL" dirty="0"/>
          </a:p>
        </p:txBody>
      </p:sp>
      <p:sp>
        <p:nvSpPr>
          <p:cNvPr id="3" name="Content Placeholder 2"/>
          <p:cNvSpPr>
            <a:spLocks noGrp="1"/>
          </p:cNvSpPr>
          <p:nvPr>
            <p:ph sz="quarter" idx="1"/>
          </p:nvPr>
        </p:nvSpPr>
        <p:spPr/>
        <p:txBody>
          <a:bodyPr/>
          <a:lstStyle/>
          <a:p>
            <a:r>
              <a:rPr lang="he-IL" dirty="0" smtClean="0"/>
              <a:t>הבעייה כפי שנראה בהמשך היא התפתחות טכנולוגית מהירה ועומס מידע שבעטיים נדחקה הגישה התהליכית הצידה .</a:t>
            </a:r>
          </a:p>
          <a:p>
            <a:pPr>
              <a:buNone/>
            </a:pPr>
            <a:endParaRPr lang="he-IL" dirty="0" smtClean="0"/>
          </a:p>
          <a:p>
            <a:r>
              <a:rPr lang="he-IL" dirty="0" smtClean="0"/>
              <a:t> יש כיום קרוב ל40 יישומים מבוססי </a:t>
            </a:r>
            <a:r>
              <a:rPr lang="en-US" dirty="0" smtClean="0"/>
              <a:t> WEB </a:t>
            </a:r>
            <a:r>
              <a:rPr lang="he-IL" dirty="0" smtClean="0"/>
              <a:t>לניהול מידע וידע ( וכל חודש נוסף יישום חדשני יותר)  אך כמות הזמן שלנו לא גדלה במקביל.</a:t>
            </a:r>
          </a:p>
          <a:p>
            <a:endParaRPr lang="he-IL" dirty="0"/>
          </a:p>
        </p:txBody>
      </p:sp>
      <p:pic>
        <p:nvPicPr>
          <p:cNvPr id="4" name="Picture 3" descr="time-management.jpg"/>
          <p:cNvPicPr>
            <a:picLocks noChangeAspect="1"/>
          </p:cNvPicPr>
          <p:nvPr/>
        </p:nvPicPr>
        <p:blipFill>
          <a:blip r:embed="rId2" cstate="print"/>
          <a:stretch>
            <a:fillRect/>
          </a:stretch>
        </p:blipFill>
        <p:spPr>
          <a:xfrm>
            <a:off x="3143240" y="3857628"/>
            <a:ext cx="2804160" cy="24993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1600</TotalTime>
  <Words>714</Words>
  <Application>Microsoft Office PowerPoint</Application>
  <PresentationFormat>On-screen Show (4:3)</PresentationFormat>
  <Paragraphs>90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ניהול ידע אישי – נקודות האיזון בין כלים לתהליכים </vt:lpstr>
      <vt:lpstr>שאלות במהלך הסקירה</vt:lpstr>
      <vt:lpstr>מה זה PKM </vt:lpstr>
      <vt:lpstr> ניהול ידע אישי ובעיית עומס המידע  </vt:lpstr>
      <vt:lpstr> crawlers של גוגל </vt:lpstr>
      <vt:lpstr>בעיית עומס המידע היא ביסודה רב-ממדית</vt:lpstr>
      <vt:lpstr>ניהול ידע אישי – מרכיבים ותהליכים  </vt:lpstr>
      <vt:lpstr>הבניית הידע והפיכתו למובנה </vt:lpstr>
      <vt:lpstr>מדוע נדחקה הגישה התהליכית הצידה ?  </vt:lpstr>
      <vt:lpstr>כלים מתוקשבים לניהול מידע אישי  </vt:lpstr>
      <vt:lpstr>חשיבות הכלים המתוקשבים לאיסוף מידע </vt:lpstr>
      <vt:lpstr>העקרון המנחה של הפורטל האישי המותאם </vt:lpstr>
      <vt:lpstr>פורטל אישי  מותאם לאיסוף מידע </vt:lpstr>
      <vt:lpstr>פורטל אישי מותאם לאיסוף מידע (2 )</vt:lpstr>
      <vt:lpstr>כלים מתוקשבים להבניית  מידע- כמה המלצות </vt:lpstr>
      <vt:lpstr>כלים מתוקשבים לניהול מידע אישי : Google keep אחרי שנה </vt:lpstr>
      <vt:lpstr>התפתחות כלים חזותיים לארגון הידע </vt:lpstr>
      <vt:lpstr>ניהול ידע באמצעות בלוג  </vt:lpstr>
      <vt:lpstr>וורדפרס וניהול מידע </vt:lpstr>
      <vt:lpstr>רשתות חברתיות וניהול ידע </vt:lpstr>
      <vt:lpstr>לסיכום , אז מהן נקודות האיזון בין כלים ותהליכים לניהול מידע אישי  </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dc:creator>
  <cp:lastModifiedBy>Ami</cp:lastModifiedBy>
  <cp:revision>87</cp:revision>
  <dcterms:created xsi:type="dcterms:W3CDTF">2014-10-13T16:56:31Z</dcterms:created>
  <dcterms:modified xsi:type="dcterms:W3CDTF">2014-10-20T13:46:15Z</dcterms:modified>
</cp:coreProperties>
</file>