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57" r:id="rId4"/>
    <p:sldId id="259" r:id="rId5"/>
    <p:sldId id="260" r:id="rId6"/>
    <p:sldId id="261" r:id="rId7"/>
    <p:sldId id="262" r:id="rId8"/>
    <p:sldId id="263" r:id="rId9"/>
    <p:sldId id="275" r:id="rId10"/>
    <p:sldId id="276" r:id="rId11"/>
    <p:sldId id="264" r:id="rId12"/>
    <p:sldId id="265" r:id="rId13"/>
    <p:sldId id="274" r:id="rId14"/>
    <p:sldId id="26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81E59-0A0F-4834-BB71-13A13CEC1EE2}" type="datetimeFigureOut">
              <a:rPr lang="en-US" smtClean="0"/>
              <a:pPr/>
              <a:t>5/16/2011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BAAD72-FF2D-4B4B-9AD1-C4965078C095}" type="slidenum">
              <a:rPr lang="en-US" smtClean="0"/>
              <a:pPr/>
              <a:t>‹#›</a:t>
            </a:fld>
            <a:endParaRPr lang="en-US"/>
          </a:p>
        </p:txBody>
      </p:sp>
    </p:spTree>
    <p:extLst>
      <p:ext uri="{BB962C8B-B14F-4D97-AF65-F5344CB8AC3E}">
        <p14:creationId xmlns:p14="http://schemas.microsoft.com/office/powerpoint/2010/main" val="1754201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FBAAD72-FF2D-4B4B-9AD1-C4965078C095}"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4FBAAD72-FF2D-4B4B-9AD1-C4965078C095}" type="slidenum">
              <a:rPr lang="en-US" smtClean="0"/>
              <a:pPr/>
              <a:t>10</a:t>
            </a:fld>
            <a:endParaRPr lang="en-US"/>
          </a:p>
        </p:txBody>
      </p:sp>
    </p:spTree>
    <p:extLst>
      <p:ext uri="{BB962C8B-B14F-4D97-AF65-F5344CB8AC3E}">
        <p14:creationId xmlns:p14="http://schemas.microsoft.com/office/powerpoint/2010/main" val="1534715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D614483-5845-4910-A7BE-78C7F82B3C0D}" type="datetimeFigureOut">
              <a:rPr lang="en-US" smtClean="0"/>
              <a:pPr/>
              <a:t>5/16/2011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54D919-FE98-4015-A53A-9D84C62BFBC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614483-5845-4910-A7BE-78C7F82B3C0D}" type="datetimeFigureOut">
              <a:rPr lang="en-US" smtClean="0"/>
              <a:pPr/>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4D919-FE98-4015-A53A-9D84C62BFBC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F54D919-FE98-4015-A53A-9D84C62BFBC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614483-5845-4910-A7BE-78C7F82B3C0D}" type="datetimeFigureOut">
              <a:rPr lang="en-US" smtClean="0"/>
              <a:pPr/>
              <a:t>5/16/2011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614483-5845-4910-A7BE-78C7F82B3C0D}" type="datetimeFigureOut">
              <a:rPr lang="en-US" smtClean="0"/>
              <a:pPr/>
              <a:t>5/16/2011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F54D919-FE98-4015-A53A-9D84C62BFBC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D614483-5845-4910-A7BE-78C7F82B3C0D}" type="datetimeFigureOut">
              <a:rPr lang="en-US" smtClean="0"/>
              <a:pPr/>
              <a:t>5/16/2011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F54D919-FE98-4015-A53A-9D84C62BFBC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D614483-5845-4910-A7BE-78C7F82B3C0D}" type="datetimeFigureOut">
              <a:rPr lang="en-US" smtClean="0"/>
              <a:pPr/>
              <a:t>5/16/2011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4D919-FE98-4015-A53A-9D84C62BFBC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614483-5845-4910-A7BE-78C7F82B3C0D}" type="datetimeFigureOut">
              <a:rPr lang="en-US" smtClean="0"/>
              <a:pPr/>
              <a:t>5/16/2011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F54D919-FE98-4015-A53A-9D84C62BFBC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614483-5845-4910-A7BE-78C7F82B3C0D}" type="datetimeFigureOut">
              <a:rPr lang="en-US" smtClean="0"/>
              <a:pPr/>
              <a:t>5/16/2011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F54D919-FE98-4015-A53A-9D84C62BFB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D614483-5845-4910-A7BE-78C7F82B3C0D}" type="datetimeFigureOut">
              <a:rPr lang="en-US" smtClean="0"/>
              <a:pPr/>
              <a:t>5/16/2011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F54D919-FE98-4015-A53A-9D84C62BFB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F54D919-FE98-4015-A53A-9D84C62BFBC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D614483-5845-4910-A7BE-78C7F82B3C0D}" type="datetimeFigureOut">
              <a:rPr lang="en-US" smtClean="0"/>
              <a:pPr/>
              <a:t>5/16/2011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F54D919-FE98-4015-A53A-9D84C62BFBC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D614483-5845-4910-A7BE-78C7F82B3C0D}" type="datetimeFigureOut">
              <a:rPr lang="en-US" smtClean="0"/>
              <a:pPr/>
              <a:t>5/16/2011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D614483-5845-4910-A7BE-78C7F82B3C0D}" type="datetimeFigureOut">
              <a:rPr lang="en-US" smtClean="0"/>
              <a:pPr/>
              <a:t>5/16/2011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F54D919-FE98-4015-A53A-9D84C62BFBC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keyboardr.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iki.lexisnexis.com/academic/index.php?title=Academic_Help:_Overview"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arch.proquest.com/"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libraryjournal.com/lj/communityacademiclibraries/889816-265/ebsco_previews_remodeled_platform_integrating.html.csp"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hyperlink" Target="http://primofe.haifa.ac.il/primo_library/libweb/action/search.do?vid=HAU&amp;vid=HAU&amp;vid=HAU&amp;dscnt=0&amp;fromLogin=true" TargetMode="External"/><Relationship Id="rId2" Type="http://schemas.openxmlformats.org/officeDocument/2006/relationships/hyperlink" Target="http://primofe.haifa.ac.il/primo_library/libweb/action/search.do?vid=IHP&amp;vid=IHP&amp;dstmp=1304614813175&amp;vid=IHP&amp;prefLang=iw_IL&amp;fn=change_lang&amp;fromLogin=true&amp;backFromPreferences=true"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primofe.haifa.ac.il/primo_library/libweb/action/search.do?vid=HAU&amp;vl(freeText0)=&#1505;&#1508;&#1512;&#1493;&#1514;&amp;ct=search&amp;fromLogin=true&amp;fn=search&amp;indx=1&amp;frbg=&amp;srt=rank&amp;tab=default_tab&amp;mode=Basic&amp;dum=true" TargetMode="External"/><Relationship Id="rId2" Type="http://schemas.openxmlformats.org/officeDocument/2006/relationships/hyperlink" Target="http://lib.haifa.ac.il/libinfo/liblog/index.php?option=com_content&amp;task=view&amp;id=1434"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misalant.com/?p=481" TargetMode="External"/><Relationship Id="rId2" Type="http://schemas.openxmlformats.org/officeDocument/2006/relationships/hyperlink" Target="http://kadayam.com/2011/02/05/the-buzz-about-googles-search-quality/"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yometa.co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www.innovadex.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freefullpdf.co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findfiles.net/"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hyperlink" Target="http://www.factual.com/" TargetMode="External"/><Relationship Id="rId2" Type="http://schemas.openxmlformats.org/officeDocument/2006/relationships/hyperlink" Target="https://www.cia.gov/library/publications/the-world-factbook/"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www.factual.com/topic/education" TargetMode="External"/><Relationship Id="rId4" Type="http://schemas.openxmlformats.org/officeDocument/2006/relationships/hyperlink" Target="http://www.factual.com/abou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he-IL" sz="2400" dirty="0" smtClean="0">
                <a:cs typeface="+mj-cs"/>
              </a:rPr>
              <a:t>עמי סלנט , מידען ראשי של מכון מופת</a:t>
            </a:r>
          </a:p>
          <a:p>
            <a:r>
              <a:rPr lang="en-US" sz="2400" dirty="0" smtClean="0">
                <a:cs typeface="+mj-cs"/>
              </a:rPr>
              <a:t>amisalant.com</a:t>
            </a:r>
            <a:r>
              <a:rPr lang="he-IL" sz="2400" dirty="0" smtClean="0">
                <a:cs typeface="+mj-cs"/>
              </a:rPr>
              <a:t> </a:t>
            </a:r>
          </a:p>
        </p:txBody>
      </p:sp>
      <p:sp>
        <p:nvSpPr>
          <p:cNvPr id="2" name="Title 1"/>
          <p:cNvSpPr>
            <a:spLocks noGrp="1"/>
          </p:cNvSpPr>
          <p:nvPr>
            <p:ph type="ctrTitle"/>
          </p:nvPr>
        </p:nvSpPr>
        <p:spPr/>
        <p:txBody>
          <a:bodyPr/>
          <a:lstStyle/>
          <a:p>
            <a:r>
              <a:rPr lang="he-IL" b="1" dirty="0"/>
              <a:t>מבט רטרוספקטיבי על תחומי המידענות  2010-2011 </a:t>
            </a:r>
            <a:endParaRPr lang="en-US" dirty="0"/>
          </a:p>
        </p:txBody>
      </p:sp>
      <p:pic>
        <p:nvPicPr>
          <p:cNvPr id="4" name="Picture 3" descr="divider nice.JPG"/>
          <p:cNvPicPr>
            <a:picLocks noChangeAspect="1"/>
          </p:cNvPicPr>
          <p:nvPr/>
        </p:nvPicPr>
        <p:blipFill>
          <a:blip r:embed="rId2"/>
          <a:stretch>
            <a:fillRect/>
          </a:stretch>
        </p:blipFill>
        <p:spPr>
          <a:xfrm>
            <a:off x="7848600" y="1066800"/>
            <a:ext cx="952500" cy="809625"/>
          </a:xfrm>
          <a:prstGeom prst="rect">
            <a:avLst/>
          </a:prstGeom>
        </p:spPr>
      </p:pic>
      <p:pic>
        <p:nvPicPr>
          <p:cNvPr id="5" name="Picture 4" descr="links lists 2010.jpg"/>
          <p:cNvPicPr>
            <a:picLocks noChangeAspect="1"/>
          </p:cNvPicPr>
          <p:nvPr/>
        </p:nvPicPr>
        <p:blipFill>
          <a:blip r:embed="rId3"/>
          <a:stretch>
            <a:fillRect/>
          </a:stretch>
        </p:blipFill>
        <p:spPr>
          <a:xfrm>
            <a:off x="2819400" y="3809999"/>
            <a:ext cx="2743200" cy="245473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4800" y="0"/>
            <a:ext cx="8686800" cy="1524000"/>
          </a:xfrm>
        </p:spPr>
        <p:txBody>
          <a:bodyPr>
            <a:normAutofit fontScale="90000"/>
          </a:bodyPr>
          <a:lstStyle/>
          <a:p>
            <a:r>
              <a:rPr lang="he-IL" b="1" dirty="0" smtClean="0"/>
              <a:t/>
            </a:r>
            <a:br>
              <a:rPr lang="he-IL" b="1" dirty="0" smtClean="0"/>
            </a:br>
            <a:r>
              <a:rPr lang="he-IL" b="1" dirty="0" smtClean="0"/>
              <a:t/>
            </a:r>
            <a:br>
              <a:rPr lang="he-IL" b="1" dirty="0" smtClean="0"/>
            </a:br>
            <a:r>
              <a:rPr lang="he-IL" b="1" dirty="0" smtClean="0"/>
              <a:t>על </a:t>
            </a:r>
            <a:r>
              <a:rPr lang="he-IL" b="1" dirty="0"/>
              <a:t>כתפי גוגל שוכנים כמה יישומים המנסים להקל עלינו במיקוד התוצאות</a:t>
            </a:r>
            <a:br>
              <a:rPr lang="he-IL" b="1" dirty="0"/>
            </a:br>
            <a:endParaRPr lang="he-IL" dirty="0"/>
          </a:p>
        </p:txBody>
      </p:sp>
      <p:sp>
        <p:nvSpPr>
          <p:cNvPr id="3" name="מציין מיקום תוכן 2"/>
          <p:cNvSpPr>
            <a:spLocks noGrp="1"/>
          </p:cNvSpPr>
          <p:nvPr>
            <p:ph sz="quarter" idx="1"/>
          </p:nvPr>
        </p:nvSpPr>
        <p:spPr/>
        <p:txBody>
          <a:bodyPr/>
          <a:lstStyle/>
          <a:p>
            <a:pPr algn="r" rtl="1"/>
            <a:r>
              <a:rPr lang="en-US" b="1" dirty="0" err="1" smtClean="0">
                <a:hlinkClick r:id="rId3"/>
              </a:rPr>
              <a:t>keyboardr</a:t>
            </a:r>
            <a:r>
              <a:rPr lang="en-US" b="1" dirty="0" smtClean="0">
                <a:hlinkClick r:id="rId3"/>
              </a:rPr>
              <a:t> </a:t>
            </a:r>
            <a:r>
              <a:rPr lang="he-IL" dirty="0"/>
              <a:t>מחפש ב- </a:t>
            </a:r>
            <a:r>
              <a:rPr lang="en-US" dirty="0"/>
              <a:t>Google, Wikipedia </a:t>
            </a:r>
            <a:r>
              <a:rPr lang="he-IL" dirty="0"/>
              <a:t>ו- </a:t>
            </a:r>
            <a:r>
              <a:rPr lang="en-US" dirty="0" err="1"/>
              <a:t>Youtube</a:t>
            </a:r>
            <a:r>
              <a:rPr lang="en-US" dirty="0"/>
              <a:t>, </a:t>
            </a:r>
            <a:r>
              <a:rPr lang="he-IL" dirty="0"/>
              <a:t>בנוסף, מספק תוצאות חיפוש תוך כדי הקלדת הטקסט הנדרש !, </a:t>
            </a:r>
            <a:endParaRPr lang="he-IL" dirty="0" smtClean="0"/>
          </a:p>
          <a:p>
            <a:pPr algn="r" rtl="1"/>
            <a:r>
              <a:rPr lang="he-IL" dirty="0" smtClean="0"/>
              <a:t>יתרון </a:t>
            </a:r>
            <a:r>
              <a:rPr lang="he-IL" dirty="0"/>
              <a:t>נוסף , יש לו אלגוריתם סינון היודע כיצד להציג את הממצאים ברמת רלבנטיות גבוהה. </a:t>
            </a:r>
            <a:r>
              <a:rPr lang="he-IL" dirty="0" smtClean="0"/>
              <a:t>ברובו, </a:t>
            </a:r>
            <a:r>
              <a:rPr lang="he-IL" dirty="0"/>
              <a:t>משתמש מנוע חיפוש זה באינדקס שנצבר ע"י גוגל , </a:t>
            </a:r>
            <a:r>
              <a:rPr lang="he-IL" b="1" dirty="0"/>
              <a:t>אך הם פיתחו אלגוריתם כלשהו היודע לסנן את הממצאים ברמת </a:t>
            </a:r>
            <a:r>
              <a:rPr lang="he-IL" b="1" dirty="0" smtClean="0"/>
              <a:t>רלוונטיות יעילה </a:t>
            </a:r>
            <a:r>
              <a:rPr lang="he-IL" b="1" dirty="0"/>
              <a:t>למדי בתצוגה של הממצאים העיקריים</a:t>
            </a:r>
            <a:r>
              <a:rPr lang="he-IL" dirty="0"/>
              <a:t>.</a:t>
            </a:r>
          </a:p>
          <a:p>
            <a:pPr algn="r" rtl="1"/>
            <a:r>
              <a:rPr lang="he-IL" b="1" dirty="0"/>
              <a:t>כתובת מנוע החיפוש באינטרנט : </a:t>
            </a:r>
            <a:r>
              <a:rPr lang="en-US" dirty="0">
                <a:hlinkClick r:id="rId3"/>
              </a:rPr>
              <a:t>http://keyboardr.com</a:t>
            </a:r>
            <a:endParaRPr lang="en-US" dirty="0"/>
          </a:p>
          <a:p>
            <a:endParaRPr lang="he-IL" dirty="0"/>
          </a:p>
        </p:txBody>
      </p:sp>
      <p:pic>
        <p:nvPicPr>
          <p:cNvPr id="1026" name="Picture 2" descr="C:\Users\salant\AppData\Local\Microsoft\Windows\Temporary Internet Files\Content.IE5\CW1KFVPO\MC900431643[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3800" y="5096329"/>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418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t>    התפתחויות בתחומי מאגרי המידע המקוונים</a:t>
            </a:r>
            <a:endParaRPr lang="en-US" dirty="0"/>
          </a:p>
        </p:txBody>
      </p:sp>
      <p:sp>
        <p:nvSpPr>
          <p:cNvPr id="3" name="Content Placeholder 2"/>
          <p:cNvSpPr>
            <a:spLocks noGrp="1"/>
          </p:cNvSpPr>
          <p:nvPr>
            <p:ph sz="quarter" idx="1"/>
          </p:nvPr>
        </p:nvSpPr>
        <p:spPr/>
        <p:txBody>
          <a:bodyPr/>
          <a:lstStyle/>
          <a:p>
            <a:pPr algn="just" rtl="1"/>
            <a:endParaRPr lang="he-IL" dirty="0" smtClean="0"/>
          </a:p>
          <a:p>
            <a:pPr algn="just" rtl="1"/>
            <a:r>
              <a:rPr lang="he-IL" b="1" dirty="0" smtClean="0">
                <a:cs typeface="+mj-cs"/>
              </a:rPr>
              <a:t>נוכח בעיית עומסי המידע איתם מתמודדים מידענים ומנהלי תוכן, מאגרי המידע המקוונים עוברים עתה שינוי חשיבתי ומגיעים להכרה כי חשוב יותר </a:t>
            </a:r>
            <a:r>
              <a:rPr lang="he-IL" b="1" u="sng" dirty="0" smtClean="0">
                <a:cs typeface="+mj-cs"/>
              </a:rPr>
              <a:t>לשפר את תצוגת המידע, הניווט בין חלקי המאגר והאינטגרציה</a:t>
            </a:r>
            <a:r>
              <a:rPr lang="he-IL" b="1" dirty="0" smtClean="0">
                <a:cs typeface="+mj-cs"/>
              </a:rPr>
              <a:t> בין התכנים מאפשר להשקיע כל הזמן בהוספת מקורות מידע לכיסוי שוטף. </a:t>
            </a:r>
            <a:r>
              <a:rPr lang="en-US" b="1" dirty="0" smtClean="0">
                <a:cs typeface="+mj-cs"/>
              </a:rPr>
              <a:t> </a:t>
            </a:r>
            <a:endParaRPr lang="he-IL" b="1" dirty="0" smtClean="0">
              <a:cs typeface="+mj-cs"/>
            </a:endParaRPr>
          </a:p>
          <a:p>
            <a:pPr algn="just" rtl="1">
              <a:buNone/>
            </a:pPr>
            <a:endParaRPr lang="en-US" b="1" dirty="0" smtClean="0">
              <a:cs typeface="+mj-cs"/>
            </a:endParaRPr>
          </a:p>
          <a:p>
            <a:pPr algn="just" rtl="1"/>
            <a:r>
              <a:rPr lang="he-IL" b="1" dirty="0" smtClean="0">
                <a:cs typeface="+mj-cs"/>
              </a:rPr>
              <a:t>יתרה מזאת, יצרני מאגרי המידע מעדיפים עתה להשקיע יותר בכלי עזר להבניית המידע ולעיבודו על חשבון פיתוח מנגנוני האיחזור ( חיפוש המידע) . </a:t>
            </a:r>
            <a:endParaRPr lang="en-US" b="1" dirty="0" smtClean="0">
              <a:cs typeface="+mj-cs"/>
            </a:endParaRPr>
          </a:p>
          <a:p>
            <a:pPr algn="just" rtl="1"/>
            <a:endParaRPr lang="en-US" dirty="0"/>
          </a:p>
        </p:txBody>
      </p:sp>
      <p:pic>
        <p:nvPicPr>
          <p:cNvPr id="4" name="Picture 3" descr="divider nice.JPG"/>
          <p:cNvPicPr>
            <a:picLocks noChangeAspect="1"/>
          </p:cNvPicPr>
          <p:nvPr/>
        </p:nvPicPr>
        <p:blipFill>
          <a:blip r:embed="rId2"/>
          <a:stretch>
            <a:fillRect/>
          </a:stretch>
        </p:blipFill>
        <p:spPr>
          <a:xfrm>
            <a:off x="8068235" y="304800"/>
            <a:ext cx="1075765" cy="914400"/>
          </a:xfrm>
          <a:prstGeom prst="rect">
            <a:avLst/>
          </a:prstGeom>
        </p:spPr>
      </p:pic>
      <p:pic>
        <p:nvPicPr>
          <p:cNvPr id="5" name="Picture 4" descr="divider nice.JPG"/>
          <p:cNvPicPr>
            <a:picLocks noChangeAspect="1"/>
          </p:cNvPicPr>
          <p:nvPr/>
        </p:nvPicPr>
        <p:blipFill>
          <a:blip r:embed="rId2"/>
          <a:stretch>
            <a:fillRect/>
          </a:stretch>
        </p:blipFill>
        <p:spPr>
          <a:xfrm>
            <a:off x="3581400" y="4156710"/>
            <a:ext cx="762000" cy="6477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t>מאגרי לקסיס-נקסיס</a:t>
            </a:r>
            <a:endParaRPr lang="en-US" dirty="0"/>
          </a:p>
        </p:txBody>
      </p:sp>
      <p:sp>
        <p:nvSpPr>
          <p:cNvPr id="3" name="Content Placeholder 2"/>
          <p:cNvSpPr>
            <a:spLocks noGrp="1"/>
          </p:cNvSpPr>
          <p:nvPr>
            <p:ph sz="quarter" idx="1"/>
          </p:nvPr>
        </p:nvSpPr>
        <p:spPr/>
        <p:txBody>
          <a:bodyPr>
            <a:normAutofit fontScale="85000" lnSpcReduction="10000"/>
          </a:bodyPr>
          <a:lstStyle/>
          <a:p>
            <a:pPr algn="just" rtl="1"/>
            <a:endParaRPr lang="he-IL" dirty="0" smtClean="0"/>
          </a:p>
          <a:p>
            <a:pPr algn="just" rtl="1"/>
            <a:r>
              <a:rPr lang="he-IL" b="1" dirty="0" smtClean="0"/>
              <a:t>כך לדוגמא , מאגרי לקסיס-נקסיס מנסים בשנתיים האחרונות לשפר את מנגנוני התצוגה והפקת המידע.  </a:t>
            </a:r>
            <a:endParaRPr lang="en-US" b="1" dirty="0" smtClean="0"/>
          </a:p>
          <a:p>
            <a:pPr algn="just" rtl="1"/>
            <a:r>
              <a:rPr lang="he-IL" dirty="0" smtClean="0"/>
              <a:t>המפתח ליצירת השינויים במאגרי מידע  מקוונים ובפורטלים מתמחים הוא חקר שימושיות (</a:t>
            </a:r>
            <a:r>
              <a:rPr lang="en-US" dirty="0" smtClean="0"/>
              <a:t>usability studies</a:t>
            </a:r>
            <a:r>
              <a:rPr lang="he-IL" dirty="0" smtClean="0"/>
              <a:t>) שמוביל לשינויים בהתמצאות במאגרי המידע . </a:t>
            </a:r>
          </a:p>
          <a:p>
            <a:pPr algn="just" rtl="1"/>
            <a:endParaRPr lang="en-US" dirty="0" smtClean="0"/>
          </a:p>
          <a:p>
            <a:pPr algn="just" rtl="1"/>
            <a:r>
              <a:rPr lang="he-IL" b="1" dirty="0" smtClean="0"/>
              <a:t>השיפורים במאגרי לקסיס נקסיס</a:t>
            </a:r>
            <a:endParaRPr lang="en-US" dirty="0" smtClean="0"/>
          </a:p>
          <a:p>
            <a:pPr lvl="0" algn="just" rtl="1"/>
            <a:r>
              <a:rPr lang="he-IL" dirty="0" smtClean="0"/>
              <a:t>מראה חדש, בהיר ונעים לעין</a:t>
            </a:r>
            <a:r>
              <a:rPr lang="en-US" dirty="0" smtClean="0"/>
              <a:t>.</a:t>
            </a:r>
          </a:p>
          <a:p>
            <a:pPr algn="just" rtl="1"/>
            <a:r>
              <a:rPr lang="en-US" dirty="0" smtClean="0"/>
              <a:t> </a:t>
            </a:r>
            <a:r>
              <a:rPr lang="he-IL" dirty="0" smtClean="0"/>
              <a:t>נדרשות פחות "הקלקות"  עד למציאת תשובה</a:t>
            </a:r>
            <a:r>
              <a:rPr lang="en-US" dirty="0" smtClean="0"/>
              <a:t>.</a:t>
            </a:r>
          </a:p>
          <a:p>
            <a:pPr algn="just" rtl="1"/>
            <a:r>
              <a:rPr lang="en-US" dirty="0" smtClean="0"/>
              <a:t> </a:t>
            </a:r>
            <a:r>
              <a:rPr lang="he-IL" dirty="0" smtClean="0"/>
              <a:t>מסך חדש</a:t>
            </a:r>
            <a:r>
              <a:rPr lang="en-US" dirty="0" smtClean="0"/>
              <a:t>- "All" - </a:t>
            </a:r>
            <a:r>
              <a:rPr lang="he-IL" dirty="0" smtClean="0"/>
              <a:t>מאפשר גישה מהירה לכל סוגי המקורות</a:t>
            </a:r>
            <a:r>
              <a:rPr lang="en-US" dirty="0" smtClean="0"/>
              <a:t>.</a:t>
            </a:r>
            <a:endParaRPr lang="he-IL" dirty="0" smtClean="0"/>
          </a:p>
          <a:p>
            <a:pPr algn="just" rtl="1"/>
            <a:r>
              <a:rPr lang="en-US" dirty="0" smtClean="0">
                <a:hlinkClick r:id="rId2"/>
              </a:rPr>
              <a:t>http://wiki.lexisnexis.com/academic/index.php?title=Academic_Help:_Overview</a:t>
            </a:r>
            <a:endParaRPr lang="he-IL" smtClean="0"/>
          </a:p>
          <a:p>
            <a:pPr algn="just" rtl="1"/>
            <a:endParaRPr lang="en-US" dirty="0" smtClean="0"/>
          </a:p>
          <a:p>
            <a:pPr algn="just" rtl="1"/>
            <a:endParaRPr lang="en-US" dirty="0"/>
          </a:p>
        </p:txBody>
      </p:sp>
      <p:pic>
        <p:nvPicPr>
          <p:cNvPr id="4" name="Picture 3" descr="lexis nexis.JPG"/>
          <p:cNvPicPr>
            <a:picLocks noChangeAspect="1"/>
          </p:cNvPicPr>
          <p:nvPr/>
        </p:nvPicPr>
        <p:blipFill>
          <a:blip r:embed="rId3"/>
          <a:stretch>
            <a:fillRect/>
          </a:stretch>
        </p:blipFill>
        <p:spPr>
          <a:xfrm>
            <a:off x="152400" y="3657600"/>
            <a:ext cx="3622322" cy="1295400"/>
          </a:xfrm>
          <a:prstGeom prst="rect">
            <a:avLst/>
          </a:prstGeom>
        </p:spPr>
      </p:pic>
      <p:pic>
        <p:nvPicPr>
          <p:cNvPr id="5" name="Picture 4" descr="divider nice.JPG"/>
          <p:cNvPicPr>
            <a:picLocks noChangeAspect="1"/>
          </p:cNvPicPr>
          <p:nvPr/>
        </p:nvPicPr>
        <p:blipFill>
          <a:blip r:embed="rId4"/>
          <a:stretch>
            <a:fillRect/>
          </a:stretch>
        </p:blipFill>
        <p:spPr>
          <a:xfrm>
            <a:off x="7393641" y="304800"/>
            <a:ext cx="1075765" cy="914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Company Dossier</a:t>
            </a:r>
            <a:r>
              <a:rPr lang="he-IL" b="1" dirty="0" smtClean="0"/>
              <a:t> </a:t>
            </a:r>
            <a:endParaRPr lang="en-US" b="1" dirty="0"/>
          </a:p>
        </p:txBody>
      </p:sp>
      <p:sp>
        <p:nvSpPr>
          <p:cNvPr id="3" name="Content Placeholder 2"/>
          <p:cNvSpPr>
            <a:spLocks noGrp="1"/>
          </p:cNvSpPr>
          <p:nvPr>
            <p:ph sz="quarter" idx="1"/>
          </p:nvPr>
        </p:nvSpPr>
        <p:spPr/>
        <p:txBody>
          <a:bodyPr/>
          <a:lstStyle/>
          <a:p>
            <a:pPr algn="just" rtl="1">
              <a:buNone/>
            </a:pPr>
            <a:r>
              <a:rPr lang="he-IL" b="1" dirty="0" smtClean="0"/>
              <a:t>    </a:t>
            </a:r>
            <a:r>
              <a:rPr lang="he-IL" b="1" u="sng" dirty="0" smtClean="0"/>
              <a:t>במאגרי המידע  המקוונים מתפתחים כלים מקוונים שיטתיים להבניית המידע והממצאים</a:t>
            </a:r>
            <a:r>
              <a:rPr lang="he-IL" b="1" dirty="0" smtClean="0"/>
              <a:t>: </a:t>
            </a:r>
            <a:endParaRPr lang="en-US" b="1" dirty="0" smtClean="0"/>
          </a:p>
          <a:p>
            <a:pPr algn="just" rtl="1"/>
            <a:r>
              <a:rPr lang="he-IL" b="1" dirty="0" smtClean="0"/>
              <a:t>הכלי יוצר "תיק" על חברה ומספק מידע מאד מגוון. כולל מידע משפטי, מידע על הקניין הרוחני, על מנהלים, מתחרים ועוד.הממשק השתנה ממש בשבוע שעבר. </a:t>
            </a:r>
            <a:endParaRPr lang="en-US" b="1" dirty="0" smtClean="0"/>
          </a:p>
          <a:p>
            <a:pPr algn="just" rtl="1"/>
            <a:endParaRPr lang="en-US" b="1" dirty="0" smtClean="0"/>
          </a:p>
          <a:p>
            <a:pPr algn="just" rtl="1"/>
            <a:r>
              <a:rPr lang="he-IL" b="1" dirty="0" smtClean="0"/>
              <a:t>כלי מקסים , המידע מרוכז במקום  ממוין אחד, משתמשים מאד אוהבים אותו. </a:t>
            </a:r>
            <a:endParaRPr lang="en-US" b="1" dirty="0" smtClean="0"/>
          </a:p>
          <a:p>
            <a:pPr algn="just" rtl="1"/>
            <a:r>
              <a:rPr lang="he-IL" b="1" dirty="0" smtClean="0"/>
              <a:t>בזמן החיפוש הכלי עושה עשרות חיפושים במקורות המידע המגוונים של לקסיסנקסיס.</a:t>
            </a:r>
            <a:endParaRPr lang="en-US" b="1" dirty="0" smtClean="0"/>
          </a:p>
          <a:p>
            <a:endParaRPr lang="en-US" dirty="0"/>
          </a:p>
        </p:txBody>
      </p:sp>
      <p:pic>
        <p:nvPicPr>
          <p:cNvPr id="4" name="Picture 3" descr="lexis nexis.JPG"/>
          <p:cNvPicPr>
            <a:picLocks noChangeAspect="1"/>
          </p:cNvPicPr>
          <p:nvPr/>
        </p:nvPicPr>
        <p:blipFill>
          <a:blip r:embed="rId2"/>
          <a:stretch>
            <a:fillRect/>
          </a:stretch>
        </p:blipFill>
        <p:spPr>
          <a:xfrm>
            <a:off x="609600" y="3429000"/>
            <a:ext cx="2319798" cy="952500"/>
          </a:xfrm>
          <a:prstGeom prst="rect">
            <a:avLst/>
          </a:prstGeom>
        </p:spPr>
      </p:pic>
      <p:pic>
        <p:nvPicPr>
          <p:cNvPr id="5" name="Picture 4" descr="divider nice.JPG"/>
          <p:cNvPicPr>
            <a:picLocks noChangeAspect="1"/>
          </p:cNvPicPr>
          <p:nvPr/>
        </p:nvPicPr>
        <p:blipFill>
          <a:blip r:embed="rId3"/>
          <a:stretch>
            <a:fillRect/>
          </a:stretch>
        </p:blipFill>
        <p:spPr>
          <a:xfrm>
            <a:off x="7393641" y="304800"/>
            <a:ext cx="1075765" cy="914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1066800"/>
          </a:xfrm>
        </p:spPr>
        <p:txBody>
          <a:bodyPr>
            <a:normAutofit fontScale="90000"/>
          </a:bodyPr>
          <a:lstStyle/>
          <a:p>
            <a:r>
              <a:rPr lang="he-IL" b="1" dirty="0" smtClean="0"/>
              <a:t>  השינויים </a:t>
            </a:r>
            <a:r>
              <a:rPr lang="en-US" b="1" dirty="0" smtClean="0"/>
              <a:t>PROQUEST </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lgn="just" rtl="1"/>
            <a:r>
              <a:rPr lang="he-IL" dirty="0" smtClean="0"/>
              <a:t>כיוון הפעולה של שינוי מהותי של ממישקי מאגרי המידע בא לידי ביטוי גם במאגרי המידע המקוונים של </a:t>
            </a:r>
            <a:r>
              <a:rPr lang="en-US" u="sng" dirty="0" smtClean="0">
                <a:hlinkClick r:id="rId2"/>
              </a:rPr>
              <a:t>PROQUEST</a:t>
            </a:r>
            <a:r>
              <a:rPr lang="he-IL" u="sng" dirty="0" smtClean="0">
                <a:hlinkClick r:id="rId2"/>
              </a:rPr>
              <a:t>.</a:t>
            </a:r>
            <a:r>
              <a:rPr lang="he-IL" dirty="0" smtClean="0"/>
              <a:t> כל המישק של מאגרי המידע וגם שיטת ההתמצאות השתנו לחלוטין , בדרך כלל לטובה.  מדובר בשינויים הבאים : </a:t>
            </a:r>
            <a:endParaRPr lang="en-US" dirty="0" smtClean="0"/>
          </a:p>
          <a:p>
            <a:pPr lvl="0" algn="just" rtl="1"/>
            <a:r>
              <a:rPr lang="he-IL" b="1" dirty="0" smtClean="0"/>
              <a:t>ממשק אינטואיטיבי</a:t>
            </a:r>
            <a:r>
              <a:rPr lang="he-IL" dirty="0" smtClean="0"/>
              <a:t>, אשר מציע חוויית משתמש משופרת עם אפשרויות להדפסה, דוא"ל, ציטוט, ייצוא ציטוטים ועוד</a:t>
            </a:r>
            <a:r>
              <a:rPr lang="en-US" dirty="0" smtClean="0"/>
              <a:t>.</a:t>
            </a:r>
          </a:p>
          <a:p>
            <a:pPr lvl="0" algn="just" rtl="1"/>
            <a:r>
              <a:rPr lang="he-IL" b="1" dirty="0" smtClean="0"/>
              <a:t>מבחר אפשרויות חיפוש </a:t>
            </a:r>
            <a:r>
              <a:rPr lang="he-IL" dirty="0" smtClean="0"/>
              <a:t>- חיפש בסיסי (בסגנון "גוגל")  וחיפוש מתקדם לביצוע חיפושים מורכבים עם מספר אפשרויות לשם קבלת תוצאות רלוונטיות ומדויקות יותר</a:t>
            </a:r>
            <a:r>
              <a:rPr lang="en-US" dirty="0" smtClean="0"/>
              <a:t>.</a:t>
            </a:r>
            <a:r>
              <a:rPr lang="he-IL" dirty="0" smtClean="0"/>
              <a:t> </a:t>
            </a:r>
            <a:endParaRPr lang="en-US" dirty="0" smtClean="0"/>
          </a:p>
          <a:p>
            <a:pPr algn="just" rtl="1"/>
            <a:endParaRPr lang="en-US" dirty="0"/>
          </a:p>
        </p:txBody>
      </p:sp>
      <p:pic>
        <p:nvPicPr>
          <p:cNvPr id="4" name="Picture 3" descr="divider nice.JPG"/>
          <p:cNvPicPr>
            <a:picLocks noChangeAspect="1"/>
          </p:cNvPicPr>
          <p:nvPr/>
        </p:nvPicPr>
        <p:blipFill>
          <a:blip r:embed="rId3"/>
          <a:stretch>
            <a:fillRect/>
          </a:stretch>
        </p:blipFill>
        <p:spPr>
          <a:xfrm>
            <a:off x="7620000" y="152400"/>
            <a:ext cx="1075765" cy="914400"/>
          </a:xfrm>
          <a:prstGeom prst="rect">
            <a:avLst/>
          </a:prstGeom>
        </p:spPr>
      </p:pic>
      <p:pic>
        <p:nvPicPr>
          <p:cNvPr id="5" name="Picture 4" descr="proquest  logo.JPG"/>
          <p:cNvPicPr>
            <a:picLocks noChangeAspect="1"/>
          </p:cNvPicPr>
          <p:nvPr/>
        </p:nvPicPr>
        <p:blipFill>
          <a:blip r:embed="rId4"/>
          <a:stretch>
            <a:fillRect/>
          </a:stretch>
        </p:blipFill>
        <p:spPr>
          <a:xfrm>
            <a:off x="1981200" y="5029200"/>
            <a:ext cx="2362200" cy="12954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he-IL" b="1" dirty="0" smtClean="0"/>
              <a:t>עוד על השינויים </a:t>
            </a:r>
            <a:r>
              <a:rPr lang="en-US" b="1" dirty="0" smtClean="0"/>
              <a:t>-</a:t>
            </a:r>
            <a:r>
              <a:rPr lang="en-US" b="1" dirty="0" err="1" smtClean="0"/>
              <a:t>Proquest</a:t>
            </a:r>
            <a:endParaRPr lang="en-US" b="1" dirty="0"/>
          </a:p>
        </p:txBody>
      </p:sp>
      <p:sp>
        <p:nvSpPr>
          <p:cNvPr id="3" name="Content Placeholder 2"/>
          <p:cNvSpPr>
            <a:spLocks noGrp="1"/>
          </p:cNvSpPr>
          <p:nvPr>
            <p:ph sz="quarter" idx="1"/>
          </p:nvPr>
        </p:nvSpPr>
        <p:spPr/>
        <p:txBody>
          <a:bodyPr/>
          <a:lstStyle/>
          <a:p>
            <a:pPr algn="r" rtl="1"/>
            <a:endParaRPr lang="en-US" dirty="0" smtClean="0"/>
          </a:p>
          <a:p>
            <a:pPr lvl="0" algn="just" rtl="1"/>
            <a:r>
              <a:rPr lang="he-IL" dirty="0" smtClean="0"/>
              <a:t>פריסה חדשה של דף התוצאות שנועדה להביא לכם תוכן רלוונטי במהירות</a:t>
            </a:r>
            <a:r>
              <a:rPr lang="en-US" dirty="0" smtClean="0"/>
              <a:t>.</a:t>
            </a:r>
          </a:p>
          <a:p>
            <a:pPr marL="514350" indent="-514350" algn="just">
              <a:buFont typeface="+mj-lt"/>
              <a:buAutoNum type="arabicPeriod"/>
            </a:pPr>
            <a:endParaRPr lang="en-US" dirty="0" smtClean="0"/>
          </a:p>
          <a:p>
            <a:pPr marL="514350" indent="-514350" algn="just" rtl="1"/>
            <a:r>
              <a:rPr lang="he-IL" dirty="0" smtClean="0"/>
              <a:t>אפשרות ליצור איזור אישי</a:t>
            </a:r>
            <a:r>
              <a:rPr lang="en-US" dirty="0" smtClean="0"/>
              <a:t> -</a:t>
            </a:r>
            <a:r>
              <a:rPr lang="en-US" b="1" dirty="0" smtClean="0"/>
              <a:t>My Research</a:t>
            </a:r>
            <a:r>
              <a:rPr lang="en-US" dirty="0" smtClean="0"/>
              <a:t>  </a:t>
            </a:r>
            <a:r>
              <a:rPr lang="he-IL" b="1" dirty="0" smtClean="0"/>
              <a:t>מרחב מידע  מתוקשב אישי מקום שבו אתם יכולים לשמור, לצטט, לנהל ולשתף את התוכן שאתם מוצאים ב</a:t>
            </a:r>
            <a:r>
              <a:rPr lang="en-US" b="1" dirty="0" smtClean="0"/>
              <a:t> </a:t>
            </a:r>
            <a:r>
              <a:rPr lang="en-US" b="1" dirty="0" err="1" smtClean="0"/>
              <a:t>ProQuest</a:t>
            </a:r>
            <a:r>
              <a:rPr lang="en-US" b="1" dirty="0" smtClean="0"/>
              <a:t>. </a:t>
            </a:r>
            <a:r>
              <a:rPr lang="he-IL" b="1" dirty="0" smtClean="0"/>
              <a:t>. </a:t>
            </a:r>
            <a:endParaRPr lang="en-US" b="1" dirty="0" smtClean="0"/>
          </a:p>
          <a:p>
            <a:pPr marL="514350" indent="-514350" algn="just" rtl="1"/>
            <a:r>
              <a:rPr lang="he-IL" dirty="0" smtClean="0"/>
              <a:t>אפשר במרחב מידע מתוקשב זה לתייג מאמרים עפ"י תגיות . אפשר גם להגדיר אזורי מסמכים לשיתוף עם עמיתים .</a:t>
            </a:r>
            <a:endParaRPr lang="en-US" dirty="0"/>
          </a:p>
        </p:txBody>
      </p:sp>
      <p:pic>
        <p:nvPicPr>
          <p:cNvPr id="4" name="Picture 3" descr="proquest  logo.JPG"/>
          <p:cNvPicPr>
            <a:picLocks noChangeAspect="1"/>
          </p:cNvPicPr>
          <p:nvPr/>
        </p:nvPicPr>
        <p:blipFill>
          <a:blip r:embed="rId2"/>
          <a:stretch>
            <a:fillRect/>
          </a:stretch>
        </p:blipFill>
        <p:spPr>
          <a:xfrm>
            <a:off x="228600" y="5334000"/>
            <a:ext cx="2362200" cy="1295400"/>
          </a:xfrm>
          <a:prstGeom prst="rect">
            <a:avLst/>
          </a:prstGeom>
        </p:spPr>
      </p:pic>
      <p:pic>
        <p:nvPicPr>
          <p:cNvPr id="5" name="Picture 4" descr="divider nice.JPG"/>
          <p:cNvPicPr>
            <a:picLocks noChangeAspect="1"/>
          </p:cNvPicPr>
          <p:nvPr/>
        </p:nvPicPr>
        <p:blipFill>
          <a:blip r:embed="rId3"/>
          <a:stretch>
            <a:fillRect/>
          </a:stretch>
        </p:blipFill>
        <p:spPr>
          <a:xfrm>
            <a:off x="7620000" y="152400"/>
            <a:ext cx="1075765" cy="9144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quest results 2.jpg"/>
          <p:cNvPicPr>
            <a:picLocks noChangeAspect="1"/>
          </p:cNvPicPr>
          <p:nvPr/>
        </p:nvPicPr>
        <p:blipFill>
          <a:blip r:embed="rId2"/>
          <a:stretch>
            <a:fillRect/>
          </a:stretch>
        </p:blipFill>
        <p:spPr>
          <a:xfrm>
            <a:off x="0" y="339328"/>
            <a:ext cx="9144000" cy="6179344"/>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roquest myresearch 1.jpg"/>
          <p:cNvPicPr>
            <a:picLocks noChangeAspect="1"/>
          </p:cNvPicPr>
          <p:nvPr/>
        </p:nvPicPr>
        <p:blipFill>
          <a:blip r:embed="rId2"/>
          <a:stretch>
            <a:fillRect/>
          </a:stretch>
        </p:blipFill>
        <p:spPr>
          <a:xfrm>
            <a:off x="0" y="247650"/>
            <a:ext cx="8420100" cy="63627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87552"/>
          </a:xfrm>
        </p:spPr>
        <p:txBody>
          <a:bodyPr>
            <a:normAutofit fontScale="90000"/>
          </a:bodyPr>
          <a:lstStyle/>
          <a:p>
            <a:r>
              <a:rPr lang="en-US" b="1" dirty="0" smtClean="0"/>
              <a:t>  </a:t>
            </a:r>
            <a:r>
              <a:rPr lang="he-IL" b="1" dirty="0" smtClean="0"/>
              <a:t>חיפוש מאוחד של מאמרים וספרים אלקטרוניים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a:bodyPr>
          <a:lstStyle/>
          <a:p>
            <a:pPr algn="just" rtl="1"/>
            <a:r>
              <a:rPr lang="he-IL" dirty="0" smtClean="0"/>
              <a:t>שינוי נוסף ההולך ונרקם במאגרי מידע מקוונים הוא יצירת </a:t>
            </a:r>
            <a:r>
              <a:rPr lang="he-IL" b="1" dirty="0" smtClean="0"/>
              <a:t>מימשק מאוחד בין מאגרי מאמרים ומאגרי ספרים אלקטרוניים. </a:t>
            </a:r>
            <a:endParaRPr lang="en-US" b="1" dirty="0" smtClean="0"/>
          </a:p>
          <a:p>
            <a:pPr algn="just" rtl="1"/>
            <a:r>
              <a:rPr lang="he-IL" dirty="0" smtClean="0"/>
              <a:t>כך לדוגמא יצרן מאגר המידע </a:t>
            </a:r>
            <a:r>
              <a:rPr lang="en-US" dirty="0" smtClean="0"/>
              <a:t>EBSCO</a:t>
            </a:r>
            <a:r>
              <a:rPr lang="he-IL" dirty="0" smtClean="0"/>
              <a:t> שוקד עתה על פיתוח מישק חיפוש מאוחד וידידותי לחפוש בספרים אלקטרוניים (</a:t>
            </a:r>
            <a:r>
              <a:rPr lang="en-US" dirty="0" err="1" smtClean="0"/>
              <a:t>NetLibrary</a:t>
            </a:r>
            <a:r>
              <a:rPr lang="en-US" dirty="0" smtClean="0"/>
              <a:t> </a:t>
            </a:r>
            <a:r>
              <a:rPr lang="en-US" dirty="0" err="1" smtClean="0"/>
              <a:t>Ebooks</a:t>
            </a:r>
            <a:r>
              <a:rPr lang="he-IL" dirty="0" smtClean="0"/>
              <a:t> ) ומיליוני המאמרים במאגרי </a:t>
            </a:r>
            <a:r>
              <a:rPr lang="en-US" dirty="0" smtClean="0"/>
              <a:t>EBSCO</a:t>
            </a:r>
            <a:r>
              <a:rPr lang="he-IL" dirty="0" smtClean="0"/>
              <a:t> האקדמאיים והמקצועיים . </a:t>
            </a:r>
            <a:endParaRPr lang="en-US" dirty="0" smtClean="0"/>
          </a:p>
          <a:p>
            <a:pPr algn="just" rtl="1"/>
            <a:endParaRPr lang="en-US" dirty="0" smtClean="0"/>
          </a:p>
          <a:p>
            <a:pPr algn="just" rtl="1"/>
            <a:endParaRPr lang="en-US" b="1" u="sng" dirty="0" smtClean="0">
              <a:hlinkClick r:id="rId2"/>
            </a:endParaRPr>
          </a:p>
          <a:p>
            <a:pPr algn="just" rtl="1"/>
            <a:endParaRPr lang="en-US" b="1" u="sng" dirty="0" smtClean="0">
              <a:hlinkClick r:id="rId2"/>
            </a:endParaRPr>
          </a:p>
          <a:p>
            <a:pPr algn="just" rtl="1"/>
            <a:r>
              <a:rPr lang="en-US" b="1" u="sng" dirty="0" smtClean="0">
                <a:hlinkClick r:id="rId2"/>
              </a:rPr>
              <a:t> Integrating </a:t>
            </a:r>
            <a:r>
              <a:rPr lang="en-US" b="1" u="sng" dirty="0" err="1" smtClean="0">
                <a:hlinkClick r:id="rId2"/>
              </a:rPr>
              <a:t>NetLibrary</a:t>
            </a:r>
            <a:r>
              <a:rPr lang="en-US" b="1" u="sng" dirty="0" smtClean="0">
                <a:hlinkClick r:id="rId2"/>
              </a:rPr>
              <a:t> </a:t>
            </a:r>
            <a:r>
              <a:rPr lang="en-US" b="1" u="sng" dirty="0" err="1" smtClean="0">
                <a:hlinkClick r:id="rId2"/>
              </a:rPr>
              <a:t>Ebooks</a:t>
            </a:r>
            <a:endParaRPr lang="en-US" dirty="0" smtClean="0"/>
          </a:p>
          <a:p>
            <a:pPr algn="just" rtl="1"/>
            <a:r>
              <a:rPr lang="en-US" b="1" u="sng" dirty="0" smtClean="0">
                <a:hlinkClick r:id="rId2"/>
              </a:rPr>
              <a:t>EBSCO Previews Remodeled Platform</a:t>
            </a:r>
          </a:p>
          <a:p>
            <a:pPr algn="just" rtl="1"/>
            <a:endParaRPr lang="en-US" dirty="0"/>
          </a:p>
        </p:txBody>
      </p:sp>
      <p:pic>
        <p:nvPicPr>
          <p:cNvPr id="4" name="Picture 3" descr="ebsco_logo.jpg"/>
          <p:cNvPicPr>
            <a:picLocks noChangeAspect="1"/>
          </p:cNvPicPr>
          <p:nvPr/>
        </p:nvPicPr>
        <p:blipFill>
          <a:blip r:embed="rId3"/>
          <a:stretch>
            <a:fillRect/>
          </a:stretch>
        </p:blipFill>
        <p:spPr>
          <a:xfrm>
            <a:off x="2667000" y="3810000"/>
            <a:ext cx="3464169" cy="1066800"/>
          </a:xfrm>
          <a:prstGeom prst="rect">
            <a:avLst/>
          </a:prstGeom>
        </p:spPr>
      </p:pic>
      <p:pic>
        <p:nvPicPr>
          <p:cNvPr id="5" name="Picture 4" descr="divider nice.JPG"/>
          <p:cNvPicPr>
            <a:picLocks noChangeAspect="1"/>
          </p:cNvPicPr>
          <p:nvPr/>
        </p:nvPicPr>
        <p:blipFill>
          <a:blip r:embed="rId4"/>
          <a:stretch>
            <a:fillRect/>
          </a:stretch>
        </p:blipFill>
        <p:spPr>
          <a:xfrm>
            <a:off x="8305800" y="304800"/>
            <a:ext cx="1075765" cy="9144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7448" cy="1219200"/>
          </a:xfrm>
        </p:spPr>
        <p:txBody>
          <a:bodyPr>
            <a:normAutofit fontScale="90000"/>
          </a:bodyPr>
          <a:lstStyle/>
          <a:p>
            <a:r>
              <a:rPr lang="en-US" b="1" dirty="0" smtClean="0"/>
              <a:t/>
            </a:r>
            <a:br>
              <a:rPr lang="en-US" b="1" dirty="0" smtClean="0"/>
            </a:br>
            <a:r>
              <a:rPr lang="en-US" b="1" dirty="0" smtClean="0"/>
              <a:t/>
            </a:r>
            <a:br>
              <a:rPr lang="en-US" b="1" dirty="0" smtClean="0"/>
            </a:br>
            <a:r>
              <a:rPr lang="he-IL" b="1" dirty="0" smtClean="0"/>
              <a:t>שינויים במאגרי מידע מקוונים בזירה הישראלית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lgn="just" rtl="1"/>
            <a:r>
              <a:rPr lang="he-IL" dirty="0" smtClean="0"/>
              <a:t>גם מפתח המאמרים של אוניברסיטת חיפה עבר שינוי מהותי המושפע מהכיוון הכללי של שיפור השימושיות והניווט במאגרים על חשבון האיחזור </a:t>
            </a:r>
            <a:r>
              <a:rPr lang="he-IL" u="sng" dirty="0" smtClean="0">
                <a:hlinkClick r:id="rId2"/>
              </a:rPr>
              <a:t>.  </a:t>
            </a:r>
            <a:r>
              <a:rPr lang="he-IL" b="1" u="sng" dirty="0" smtClean="0">
                <a:hlinkClick r:id="rId2"/>
              </a:rPr>
              <a:t>החיפוש במפתח המאמרים כיום הרבה יותר אינטואטיבי</a:t>
            </a:r>
            <a:r>
              <a:rPr lang="he-IL" b="1" dirty="0" smtClean="0"/>
              <a:t>. </a:t>
            </a:r>
            <a:endParaRPr lang="en-US" b="1" dirty="0" smtClean="0"/>
          </a:p>
          <a:p>
            <a:pPr algn="just" rtl="1"/>
            <a:endParaRPr lang="en-US" dirty="0" smtClean="0"/>
          </a:p>
          <a:p>
            <a:pPr algn="just" rtl="1"/>
            <a:r>
              <a:rPr lang="he-IL" b="1" dirty="0" smtClean="0"/>
              <a:t>התקצירים</a:t>
            </a:r>
            <a:r>
              <a:rPr lang="he-IL" dirty="0" smtClean="0"/>
              <a:t> במפתח חיפה שאמירה קהת וצוותה הנפלא בספריית אוניברסיטת חיפה מוסיפים לרשומות הביבליוגרפיות במפתח הם שינוי מבורך נוסף לטובת השימושיות של מאגר חשוב זה.</a:t>
            </a:r>
            <a:r>
              <a:rPr lang="en-US" dirty="0" smtClean="0"/>
              <a:t> </a:t>
            </a:r>
          </a:p>
          <a:p>
            <a:pPr algn="just" rtl="1">
              <a:buNone/>
            </a:pPr>
            <a:r>
              <a:rPr lang="he-IL" dirty="0" smtClean="0"/>
              <a:t/>
            </a:r>
            <a:br>
              <a:rPr lang="he-IL" dirty="0" smtClean="0"/>
            </a:br>
            <a:r>
              <a:rPr lang="he-IL" dirty="0" smtClean="0"/>
              <a:t>תפקידם של אלו הוא לא רק לספק מידע על המאמר, אלא גם לתת מילות מפתח נוספות לחיפוש באמצעות "מילים". </a:t>
            </a:r>
            <a:endParaRPr lang="en-US" dirty="0" smtClean="0"/>
          </a:p>
          <a:p>
            <a:pPr algn="just" rtl="1"/>
            <a:r>
              <a:rPr lang="he-IL" dirty="0" smtClean="0"/>
              <a:t>לאלו יש חשיבות רבה, בייחוד לאור העובדה שספריית אוניברסיטת חיפה עברה למערכת חיפושים חדשה בשם </a:t>
            </a:r>
            <a:r>
              <a:rPr lang="he-IL" b="1" dirty="0" smtClean="0"/>
              <a:t>"פרימו" </a:t>
            </a:r>
            <a:r>
              <a:rPr lang="he-IL" dirty="0" smtClean="0"/>
              <a:t>בה מבצעים "</a:t>
            </a:r>
            <a:r>
              <a:rPr lang="he-IL" b="1" dirty="0" smtClean="0">
                <a:hlinkClick r:id="rId3"/>
              </a:rPr>
              <a:t>חיפוש אחד</a:t>
            </a:r>
            <a:r>
              <a:rPr lang="he-IL" dirty="0" smtClean="0"/>
              <a:t>" במאמרים ובספרים גם באמצעות חיפוש מילים.</a:t>
            </a:r>
            <a:endParaRPr lang="en-US" dirty="0" smtClean="0"/>
          </a:p>
          <a:p>
            <a:pPr algn="r" rtl="1"/>
            <a:endParaRPr lang="en-US" dirty="0"/>
          </a:p>
        </p:txBody>
      </p:sp>
      <p:pic>
        <p:nvPicPr>
          <p:cNvPr id="4" name="Picture 3" descr="divider nice.JPG"/>
          <p:cNvPicPr>
            <a:picLocks noChangeAspect="1"/>
          </p:cNvPicPr>
          <p:nvPr/>
        </p:nvPicPr>
        <p:blipFill>
          <a:blip r:embed="rId4"/>
          <a:stretch>
            <a:fillRect/>
          </a:stretch>
        </p:blipFill>
        <p:spPr>
          <a:xfrm>
            <a:off x="8305800" y="381000"/>
            <a:ext cx="1075765" cy="914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t>נתחיל כמו כולכם , במנוע החיפוש של גוגל</a:t>
            </a:r>
            <a:r>
              <a:rPr lang="he-IL" dirty="0" smtClean="0"/>
              <a:t> </a:t>
            </a:r>
            <a:endParaRPr lang="en-US" dirty="0"/>
          </a:p>
        </p:txBody>
      </p:sp>
      <p:pic>
        <p:nvPicPr>
          <p:cNvPr id="4" name="Content Placeholder 3" descr="google 2.jpg"/>
          <p:cNvPicPr>
            <a:picLocks noGrp="1" noChangeAspect="1"/>
          </p:cNvPicPr>
          <p:nvPr>
            <p:ph sz="quarter" idx="1"/>
          </p:nvPr>
        </p:nvPicPr>
        <p:blipFill>
          <a:blip r:embed="rId2"/>
          <a:stretch>
            <a:fillRect/>
          </a:stretch>
        </p:blipFill>
        <p:spPr>
          <a:xfrm>
            <a:off x="1858169" y="2022475"/>
            <a:ext cx="5391150" cy="3581400"/>
          </a:xfrm>
          <a:prstGeom prst="rect">
            <a:avLst/>
          </a:prstGeom>
        </p:spPr>
      </p:pic>
      <p:pic>
        <p:nvPicPr>
          <p:cNvPr id="5" name="Picture 4" descr="divider nice.JPG"/>
          <p:cNvPicPr>
            <a:picLocks noChangeAspect="1"/>
          </p:cNvPicPr>
          <p:nvPr/>
        </p:nvPicPr>
        <p:blipFill>
          <a:blip r:embed="rId3"/>
          <a:stretch>
            <a:fillRect/>
          </a:stretch>
        </p:blipFill>
        <p:spPr>
          <a:xfrm>
            <a:off x="8153400" y="381000"/>
            <a:ext cx="773206" cy="65722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828800"/>
          </a:xfrm>
        </p:spPr>
        <p:txBody>
          <a:bodyPr>
            <a:normAutofit fontScale="90000"/>
          </a:bodyPr>
          <a:lstStyle/>
          <a:p>
            <a:r>
              <a:rPr lang="he-IL" b="1" dirty="0" smtClean="0"/>
              <a:t/>
            </a:r>
            <a:br>
              <a:rPr lang="he-IL" b="1" dirty="0" smtClean="0"/>
            </a:br>
            <a:r>
              <a:rPr lang="he-IL" b="1" dirty="0" smtClean="0"/>
              <a:t/>
            </a:r>
            <a:br>
              <a:rPr lang="he-IL" b="1" dirty="0" smtClean="0"/>
            </a:br>
            <a:r>
              <a:rPr lang="he-IL" b="1" dirty="0" smtClean="0"/>
              <a:t>חיפוש מאוחד (אינטגרטיבי) במאגרי ספריית אוניברסיטת חיפה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20000"/>
          </a:bodyPr>
          <a:lstStyle/>
          <a:p>
            <a:pPr algn="r" rtl="1"/>
            <a:endParaRPr lang="he-IL" dirty="0" smtClean="0"/>
          </a:p>
          <a:p>
            <a:pPr algn="just" rtl="1"/>
            <a:r>
              <a:rPr lang="he-IL" dirty="0" smtClean="0"/>
              <a:t>מעבר לכך , </a:t>
            </a:r>
            <a:r>
              <a:rPr lang="he-IL" b="1" u="sng" dirty="0" smtClean="0">
                <a:hlinkClick r:id="rId2"/>
              </a:rPr>
              <a:t>החיפוש המאוחד שהותקן</a:t>
            </a:r>
            <a:r>
              <a:rPr lang="he-IL" dirty="0" smtClean="0"/>
              <a:t> במאגרי ספריית אוניברסיטת חיפה מעיד שוב על מתן עדיפות לתחומי השימושויות והניווט של המשתשים . </a:t>
            </a:r>
            <a:endParaRPr lang="en-US" dirty="0" smtClean="0"/>
          </a:p>
          <a:p>
            <a:pPr algn="just" rtl="1"/>
            <a:r>
              <a:rPr lang="he-IL" dirty="0" smtClean="0"/>
              <a:t>מנוע החיפוש הפנימי באתר החדש של ספריית אוניברסיטת חיפה  " </a:t>
            </a:r>
            <a:r>
              <a:rPr lang="he-IL" u="sng" dirty="0" smtClean="0">
                <a:hlinkClick r:id="rId3"/>
              </a:rPr>
              <a:t>מערכת חיפוש אחד"</a:t>
            </a:r>
            <a:r>
              <a:rPr lang="he-IL" dirty="0" smtClean="0"/>
              <a:t> הוא ללא ספק פאר היצירה המידענית בישראל. מנוע חיפוש משובח זה מאפשר הרחבת תוצאות החיפוש או צמצומן בצורה ידידותית ומאירת עיניים למחפשי המידע . </a:t>
            </a:r>
            <a:r>
              <a:rPr lang="he-IL" b="1" dirty="0" smtClean="0"/>
              <a:t>לצוות ספריית אוניברסיטת חיפה מגיע צל"ש על עבודתם בפרויקט זה. </a:t>
            </a:r>
            <a:endParaRPr lang="en-US" dirty="0" smtClean="0"/>
          </a:p>
          <a:p>
            <a:pPr algn="just" rtl="1"/>
            <a:r>
              <a:rPr lang="he-IL" dirty="0" smtClean="0"/>
              <a:t> במרכז האתר תיבת חיפוש "גוגלית" המאפשרת חיפוש במשאבי הספריה המגוונים: ספרים, מאמרים בעברית וחומרים אור קוליים. עוד מאפשרת התיבה חיפוש במאמרים באנגלית ובמאגרי המידע לפי חוגים. </a:t>
            </a:r>
            <a:r>
              <a:rPr lang="he-IL" b="1" dirty="0" smtClean="0"/>
              <a:t>כל מערכות החיפוש ה"ותיקות" של הספרייה נמצאות בקישור ישיר ממערכת "חיפוש אחד" וניתן לחפש בהם כבעבר. </a:t>
            </a:r>
            <a:endParaRPr lang="en-US" b="1" dirty="0" smtClean="0"/>
          </a:p>
          <a:p>
            <a:pPr algn="r" rtl="1"/>
            <a:endParaRPr lang="en-US" dirty="0"/>
          </a:p>
        </p:txBody>
      </p:sp>
      <p:pic>
        <p:nvPicPr>
          <p:cNvPr id="4" name="Picture 3" descr="divider nice.JPG"/>
          <p:cNvPicPr>
            <a:picLocks noChangeAspect="1"/>
          </p:cNvPicPr>
          <p:nvPr/>
        </p:nvPicPr>
        <p:blipFill>
          <a:blip r:embed="rId4"/>
          <a:stretch>
            <a:fillRect/>
          </a:stretch>
        </p:blipFill>
        <p:spPr>
          <a:xfrm>
            <a:off x="8068235" y="381000"/>
            <a:ext cx="1075765" cy="914400"/>
          </a:xfrm>
          <a:prstGeom prst="rect">
            <a:avLst/>
          </a:prstGeom>
        </p:spPr>
      </p:pic>
      <p:pic>
        <p:nvPicPr>
          <p:cNvPr id="5" name="Picture 4" descr="divider nice.JPG"/>
          <p:cNvPicPr>
            <a:picLocks noChangeAspect="1"/>
          </p:cNvPicPr>
          <p:nvPr/>
        </p:nvPicPr>
        <p:blipFill>
          <a:blip r:embed="rId4"/>
          <a:stretch>
            <a:fillRect/>
          </a:stretch>
        </p:blipFill>
        <p:spPr>
          <a:xfrm>
            <a:off x="304800" y="5638800"/>
            <a:ext cx="1075765" cy="9144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הסקירה המלאה </a:t>
            </a:r>
            <a:endParaRPr lang="en-US" dirty="0"/>
          </a:p>
        </p:txBody>
      </p:sp>
      <p:sp>
        <p:nvSpPr>
          <p:cNvPr id="3" name="Content Placeholder 2"/>
          <p:cNvSpPr>
            <a:spLocks noGrp="1"/>
          </p:cNvSpPr>
          <p:nvPr>
            <p:ph sz="quarter" idx="1"/>
          </p:nvPr>
        </p:nvSpPr>
        <p:spPr/>
        <p:txBody>
          <a:bodyPr/>
          <a:lstStyle/>
          <a:p>
            <a:pPr algn="r" rtl="1"/>
            <a:endParaRPr lang="he-IL" dirty="0" smtClean="0"/>
          </a:p>
          <a:p>
            <a:pPr algn="r" rtl="1"/>
            <a:r>
              <a:rPr lang="he-IL" dirty="0" smtClean="0"/>
              <a:t>תודה רבה והמשך יום מעניין!!  </a:t>
            </a:r>
          </a:p>
          <a:p>
            <a:pPr algn="r" rtl="1"/>
            <a:endParaRPr lang="he-IL" dirty="0" smtClean="0"/>
          </a:p>
          <a:p>
            <a:pPr algn="just" rtl="1"/>
            <a:r>
              <a:rPr lang="he-IL" b="1" dirty="0" smtClean="0"/>
              <a:t>הסקירה המלאה נמצאת באתר שלי </a:t>
            </a:r>
          </a:p>
          <a:p>
            <a:pPr algn="just" rtl="1"/>
            <a:endParaRPr lang="he-IL" dirty="0" smtClean="0"/>
          </a:p>
          <a:p>
            <a:pPr algn="just" rtl="1">
              <a:buNone/>
            </a:pPr>
            <a:r>
              <a:rPr lang="en-US" sz="4400" dirty="0" smtClean="0">
                <a:latin typeface="Arial" pitchFamily="34" charset="0"/>
                <a:cs typeface="Arial" pitchFamily="34" charset="0"/>
              </a:rPr>
              <a:t>http://amisalant.com/</a:t>
            </a:r>
            <a:endParaRPr lang="en-US" sz="4400" dirty="0">
              <a:latin typeface="Arial" pitchFamily="34" charset="0"/>
              <a:cs typeface="Arial" pitchFamily="34" charset="0"/>
            </a:endParaRPr>
          </a:p>
        </p:txBody>
      </p:sp>
      <p:pic>
        <p:nvPicPr>
          <p:cNvPr id="4" name="Picture 3" descr="divider nice.JPG"/>
          <p:cNvPicPr>
            <a:picLocks noChangeAspect="1"/>
          </p:cNvPicPr>
          <p:nvPr/>
        </p:nvPicPr>
        <p:blipFill>
          <a:blip r:embed="rId2"/>
          <a:stretch>
            <a:fillRect/>
          </a:stretch>
        </p:blipFill>
        <p:spPr>
          <a:xfrm>
            <a:off x="7848600" y="381000"/>
            <a:ext cx="1075765" cy="914400"/>
          </a:xfrm>
          <a:prstGeom prst="rect">
            <a:avLst/>
          </a:prstGeom>
        </p:spPr>
      </p:pic>
      <p:pic>
        <p:nvPicPr>
          <p:cNvPr id="5" name="Picture 4" descr="links lists 2010.jpg"/>
          <p:cNvPicPr>
            <a:picLocks noChangeAspect="1"/>
          </p:cNvPicPr>
          <p:nvPr/>
        </p:nvPicPr>
        <p:blipFill>
          <a:blip r:embed="rId3"/>
          <a:stretch>
            <a:fillRect/>
          </a:stretch>
        </p:blipFill>
        <p:spPr>
          <a:xfrm>
            <a:off x="228600" y="2057400"/>
            <a:ext cx="3200400" cy="382633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dirty="0" smtClean="0"/>
              <a:t>   </a:t>
            </a:r>
            <a:r>
              <a:rPr lang="he-IL" b="1" dirty="0" smtClean="0"/>
              <a:t>ירידה באיכות התוצאות של מנוע החיפוש של גוגל</a:t>
            </a:r>
            <a:endParaRPr lang="en-US" b="1" dirty="0"/>
          </a:p>
        </p:txBody>
      </p:sp>
      <p:sp>
        <p:nvSpPr>
          <p:cNvPr id="3" name="Content Placeholder 2"/>
          <p:cNvSpPr>
            <a:spLocks noGrp="1"/>
          </p:cNvSpPr>
          <p:nvPr>
            <p:ph sz="quarter" idx="1"/>
          </p:nvPr>
        </p:nvSpPr>
        <p:spPr/>
        <p:txBody>
          <a:bodyPr/>
          <a:lstStyle/>
          <a:p>
            <a:pPr algn="r" rtl="1"/>
            <a:r>
              <a:rPr lang="he-IL" b="1" dirty="0" smtClean="0"/>
              <a:t>באופן כללי, ניתן להצביע על ירידה באיכות התוצאות של מנוע החיפוש של גוגל. למעלה מ70% ממחפשי המידע המקצועיים והמידענים סבורים שבשלוש השנים האחרונות ניכרת </a:t>
            </a:r>
            <a:r>
              <a:rPr lang="he-IL" b="1" u="sng" dirty="0" smtClean="0">
                <a:hlinkClick r:id="rId2"/>
              </a:rPr>
              <a:t>ירידה איכותית של אלגוריתם החיפוש של גוגל</a:t>
            </a:r>
            <a:r>
              <a:rPr lang="he-IL" b="1" dirty="0" smtClean="0"/>
              <a:t>. </a:t>
            </a:r>
          </a:p>
          <a:p>
            <a:pPr algn="r" rtl="1"/>
            <a:endParaRPr lang="he-IL" dirty="0" smtClean="0"/>
          </a:p>
          <a:p>
            <a:pPr algn="r" rtl="1"/>
            <a:r>
              <a:rPr lang="he-IL" b="1" dirty="0" smtClean="0"/>
              <a:t>חלק מן הבעיה נובעת מההתרחבות העצומה של רשת האינטרנט.  בשנת 1996 היו מאונדקסים בגוגל 25 מיליון דפי מידע. בשנת 2010 היו מאונדקסים במנוע החיפוש של גוגל </a:t>
            </a:r>
            <a:r>
              <a:rPr lang="en-US" b="1" dirty="0" smtClean="0"/>
              <a:t>40  </a:t>
            </a:r>
            <a:r>
              <a:rPr lang="he-IL" b="1" dirty="0" smtClean="0"/>
              <a:t> מיליארד דפי מידע</a:t>
            </a:r>
            <a:r>
              <a:rPr lang="en-US" b="1" u="sng" dirty="0" smtClean="0">
                <a:hlinkClick r:id="rId3"/>
              </a:rPr>
              <a:t>. </a:t>
            </a:r>
            <a:r>
              <a:rPr lang="he-IL" b="1" u="sng" dirty="0" smtClean="0">
                <a:hlinkClick r:id="rId3"/>
              </a:rPr>
              <a:t>דפי המידע באינטרנט גדלו פי 1600 תוך 14 שנים</a:t>
            </a:r>
            <a:r>
              <a:rPr lang="en-US" b="1" u="sng" dirty="0" smtClean="0">
                <a:hlinkClick r:id="rId3"/>
              </a:rPr>
              <a:t> .</a:t>
            </a:r>
            <a:endParaRPr lang="en-US" b="1" dirty="0"/>
          </a:p>
        </p:txBody>
      </p:sp>
      <p:pic>
        <p:nvPicPr>
          <p:cNvPr id="4" name="Picture 3" descr="google 2.jpg"/>
          <p:cNvPicPr>
            <a:picLocks noChangeAspect="1"/>
          </p:cNvPicPr>
          <p:nvPr/>
        </p:nvPicPr>
        <p:blipFill>
          <a:blip r:embed="rId4" cstate="print"/>
          <a:stretch>
            <a:fillRect/>
          </a:stretch>
        </p:blipFill>
        <p:spPr>
          <a:xfrm>
            <a:off x="3962400" y="5486400"/>
            <a:ext cx="1752600" cy="1164271"/>
          </a:xfrm>
          <a:prstGeom prst="rect">
            <a:avLst/>
          </a:prstGeom>
        </p:spPr>
      </p:pic>
      <p:pic>
        <p:nvPicPr>
          <p:cNvPr id="5" name="Picture 4" descr="divider nice.JPG"/>
          <p:cNvPicPr>
            <a:picLocks noChangeAspect="1"/>
          </p:cNvPicPr>
          <p:nvPr/>
        </p:nvPicPr>
        <p:blipFill>
          <a:blip r:embed="rId5"/>
          <a:stretch>
            <a:fillRect/>
          </a:stretch>
        </p:blipFill>
        <p:spPr>
          <a:xfrm>
            <a:off x="8370794" y="381000"/>
            <a:ext cx="773206" cy="65722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 </a:t>
            </a:r>
            <a:r>
              <a:rPr lang="he-IL" b="1" dirty="0" smtClean="0"/>
              <a:t>המשמעויות של הירידה האיכותית בתוצאות גוגל </a:t>
            </a:r>
            <a:endParaRPr lang="en-US" b="1" dirty="0"/>
          </a:p>
        </p:txBody>
      </p:sp>
      <p:sp>
        <p:nvSpPr>
          <p:cNvPr id="3" name="Content Placeholder 2"/>
          <p:cNvSpPr>
            <a:spLocks noGrp="1"/>
          </p:cNvSpPr>
          <p:nvPr>
            <p:ph sz="quarter" idx="1"/>
          </p:nvPr>
        </p:nvSpPr>
        <p:spPr/>
        <p:txBody>
          <a:bodyPr/>
          <a:lstStyle/>
          <a:p>
            <a:pPr algn="r" rtl="1"/>
            <a:r>
              <a:rPr lang="he-IL" dirty="0" smtClean="0"/>
              <a:t>מידענים העוסקים בחיפוש מידע ובאיסוף מידע אינם מסתפקים עוד במנוע חיפוש אחד כמו גוגל, אלא מחפשים במקביל בכמה מנועי חיפוש. </a:t>
            </a:r>
          </a:p>
          <a:p>
            <a:pPr algn="r" rtl="1"/>
            <a:endParaRPr lang="he-IL" dirty="0" smtClean="0"/>
          </a:p>
          <a:p>
            <a:pPr algn="r" rtl="1"/>
            <a:r>
              <a:rPr lang="he-IL" dirty="0" smtClean="0"/>
              <a:t>הסיבה לכך היא שאין בהכרח חפיפה בין תוצאות החיפוש של מנועי החיפוש השונים, ולעתים מוצאים דווקא במנוע החיפוש השני את הממצאים במקום בולט יותר. </a:t>
            </a:r>
          </a:p>
          <a:p>
            <a:pPr algn="r" rtl="1"/>
            <a:r>
              <a:rPr lang="he-IL" b="1" dirty="0" smtClean="0"/>
              <a:t>מנועי על</a:t>
            </a:r>
            <a:r>
              <a:rPr lang="he-IL" dirty="0" smtClean="0"/>
              <a:t> הנקראים גם מנועי  </a:t>
            </a:r>
            <a:r>
              <a:rPr lang="en-US" b="1" dirty="0" smtClean="0"/>
              <a:t>meta-search</a:t>
            </a:r>
            <a:r>
              <a:rPr lang="en-US" dirty="0" smtClean="0"/>
              <a:t>  </a:t>
            </a:r>
            <a:r>
              <a:rPr lang="he-IL" dirty="0" smtClean="0"/>
              <a:t> הם מנגנוני חיפוש השולחים את שאילתת המשתמש למספר מנועי חיפוש (ולעיתים גם לאינדקסים, מאגרי מידע וכדומה) בו-זמנית. המשתמש מקבל בחזרה דפים הכוללים תשובות מכל המקורות איתם עובד מנוע-העל</a:t>
            </a:r>
            <a:r>
              <a:rPr lang="en-US" dirty="0" smtClean="0"/>
              <a:t>.</a:t>
            </a:r>
          </a:p>
          <a:p>
            <a:pPr algn="r" rtl="1"/>
            <a:endParaRPr lang="en-US" dirty="0"/>
          </a:p>
        </p:txBody>
      </p:sp>
      <p:pic>
        <p:nvPicPr>
          <p:cNvPr id="4" name="Picture 3" descr="Fotolia 30.jpg"/>
          <p:cNvPicPr>
            <a:picLocks noChangeAspect="1"/>
          </p:cNvPicPr>
          <p:nvPr/>
        </p:nvPicPr>
        <p:blipFill>
          <a:blip r:embed="rId2" cstate="print"/>
          <a:stretch>
            <a:fillRect/>
          </a:stretch>
        </p:blipFill>
        <p:spPr>
          <a:xfrm>
            <a:off x="381000" y="5638800"/>
            <a:ext cx="1219200" cy="914400"/>
          </a:xfrm>
          <a:prstGeom prst="rect">
            <a:avLst/>
          </a:prstGeom>
        </p:spPr>
      </p:pic>
      <p:pic>
        <p:nvPicPr>
          <p:cNvPr id="5" name="Picture 4" descr="Fotolia 30.jpg"/>
          <p:cNvPicPr>
            <a:picLocks noChangeAspect="1"/>
          </p:cNvPicPr>
          <p:nvPr/>
        </p:nvPicPr>
        <p:blipFill>
          <a:blip r:embed="rId3" cstate="print"/>
          <a:stretch>
            <a:fillRect/>
          </a:stretch>
        </p:blipFill>
        <p:spPr>
          <a:xfrm>
            <a:off x="4191000" y="2362200"/>
            <a:ext cx="914400" cy="685800"/>
          </a:xfrm>
          <a:prstGeom prst="rect">
            <a:avLst/>
          </a:prstGeom>
        </p:spPr>
      </p:pic>
      <p:pic>
        <p:nvPicPr>
          <p:cNvPr id="6" name="Picture 5" descr="divider nice.JPG"/>
          <p:cNvPicPr>
            <a:picLocks noChangeAspect="1"/>
          </p:cNvPicPr>
          <p:nvPr/>
        </p:nvPicPr>
        <p:blipFill>
          <a:blip r:embed="rId4"/>
          <a:stretch>
            <a:fillRect/>
          </a:stretch>
        </p:blipFill>
        <p:spPr>
          <a:xfrm>
            <a:off x="8370794" y="381000"/>
            <a:ext cx="773206" cy="6572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Yometa</a:t>
            </a:r>
            <a:r>
              <a:rPr lang="en-US" dirty="0" smtClean="0"/>
              <a:t> </a:t>
            </a:r>
            <a:r>
              <a:rPr lang="he-IL" dirty="0" smtClean="0"/>
              <a:t>היכולות של </a:t>
            </a:r>
            <a:endParaRPr lang="en-US" dirty="0"/>
          </a:p>
        </p:txBody>
      </p:sp>
      <p:sp>
        <p:nvSpPr>
          <p:cNvPr id="3" name="Content Placeholder 2"/>
          <p:cNvSpPr>
            <a:spLocks noGrp="1"/>
          </p:cNvSpPr>
          <p:nvPr>
            <p:ph sz="quarter" idx="1"/>
          </p:nvPr>
        </p:nvSpPr>
        <p:spPr/>
        <p:txBody>
          <a:bodyPr/>
          <a:lstStyle/>
          <a:p>
            <a:pPr algn="just" rtl="1"/>
            <a:r>
              <a:rPr lang="en-US" b="1" dirty="0" err="1" smtClean="0"/>
              <a:t>Yometa</a:t>
            </a:r>
            <a:r>
              <a:rPr lang="he-IL" dirty="0" smtClean="0"/>
              <a:t> הוא מנוע חיפוש-על שמחפש בשלושת מנועי החיפוש הגדולים: גוגל, בינג ויאהו ומציג את תוצאות החיפוש בצורה ויזואלית. </a:t>
            </a:r>
          </a:p>
          <a:p>
            <a:pPr algn="just" rtl="1"/>
            <a:r>
              <a:rPr lang="he-IL" dirty="0" smtClean="0"/>
              <a:t>ל- </a:t>
            </a:r>
            <a:r>
              <a:rPr lang="en-US" dirty="0" err="1" smtClean="0"/>
              <a:t>Yometa</a:t>
            </a:r>
            <a:r>
              <a:rPr lang="he-IL" dirty="0" smtClean="0"/>
              <a:t> מנגנון עצמאי משלו לחישוב הרלוונטיות של התוצאות המתקבלות מ-3 המנועים. הצגת תוצאות החיפוש היא באמצעות דיאגרמת ון –שמתארת את הקשר בין הקבוצות במעגלים. </a:t>
            </a:r>
            <a:endParaRPr lang="en-US" dirty="0" smtClean="0"/>
          </a:p>
          <a:p>
            <a:pPr algn="just" rtl="1"/>
            <a:r>
              <a:rPr lang="he-IL" b="1" dirty="0" smtClean="0"/>
              <a:t>כתובת באינטרנט</a:t>
            </a:r>
            <a:r>
              <a:rPr lang="he-IL" dirty="0" smtClean="0"/>
              <a:t> : </a:t>
            </a:r>
            <a:r>
              <a:rPr lang="en-US" u="sng" dirty="0" smtClean="0">
                <a:hlinkClick r:id="rId2"/>
              </a:rPr>
              <a:t>http://www.yometa.com</a:t>
            </a:r>
            <a:endParaRPr lang="en-US" dirty="0" smtClean="0"/>
          </a:p>
          <a:p>
            <a:pPr algn="just" rtl="1"/>
            <a:endParaRPr lang="en-US" dirty="0" smtClean="0"/>
          </a:p>
          <a:p>
            <a:endParaRPr lang="en-US" dirty="0"/>
          </a:p>
        </p:txBody>
      </p:sp>
      <p:pic>
        <p:nvPicPr>
          <p:cNvPr id="4" name="Picture 3" descr="yometa.jpg"/>
          <p:cNvPicPr>
            <a:picLocks noChangeAspect="1"/>
          </p:cNvPicPr>
          <p:nvPr/>
        </p:nvPicPr>
        <p:blipFill>
          <a:blip r:embed="rId3"/>
          <a:stretch>
            <a:fillRect/>
          </a:stretch>
        </p:blipFill>
        <p:spPr>
          <a:xfrm>
            <a:off x="1143000" y="4267200"/>
            <a:ext cx="6553200" cy="2278328"/>
          </a:xfrm>
          <a:prstGeom prst="rect">
            <a:avLst/>
          </a:prstGeom>
        </p:spPr>
      </p:pic>
      <p:pic>
        <p:nvPicPr>
          <p:cNvPr id="5" name="Picture 4" descr="divider nice.JPG"/>
          <p:cNvPicPr>
            <a:picLocks noChangeAspect="1"/>
          </p:cNvPicPr>
          <p:nvPr/>
        </p:nvPicPr>
        <p:blipFill>
          <a:blip r:embed="rId4"/>
          <a:stretch>
            <a:fillRect/>
          </a:stretch>
        </p:blipFill>
        <p:spPr>
          <a:xfrm>
            <a:off x="7483288" y="381000"/>
            <a:ext cx="986118" cy="8382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t>התפתחויות בתחומי מנועי חיפוש מתמחים</a:t>
            </a:r>
            <a:endParaRPr lang="en-US" dirty="0"/>
          </a:p>
        </p:txBody>
      </p:sp>
      <p:sp>
        <p:nvSpPr>
          <p:cNvPr id="3" name="Content Placeholder 2"/>
          <p:cNvSpPr>
            <a:spLocks noGrp="1"/>
          </p:cNvSpPr>
          <p:nvPr>
            <p:ph sz="quarter" idx="1"/>
          </p:nvPr>
        </p:nvSpPr>
        <p:spPr/>
        <p:txBody>
          <a:bodyPr>
            <a:normAutofit lnSpcReduction="10000"/>
          </a:bodyPr>
          <a:lstStyle/>
          <a:p>
            <a:pPr algn="r" rtl="1"/>
            <a:r>
              <a:rPr lang="he-IL" dirty="0" smtClean="0">
                <a:cs typeface="+mj-cs"/>
              </a:rPr>
              <a:t>עם הגידול במידע עדכני בזמן אמת ברשת  נולד הצורך להתאים את מנועי החיפוש לסביבת המידע המשתנה.</a:t>
            </a:r>
          </a:p>
          <a:p>
            <a:pPr algn="r" rtl="1"/>
            <a:r>
              <a:rPr lang="he-IL" dirty="0" smtClean="0">
                <a:cs typeface="+mj-cs"/>
              </a:rPr>
              <a:t> לענפי התעשייה והמסחר יש צורך במנועי חיפוש מתמחים והם לא תמיד מוכנים להשקיע את זמנם בחיפוש מכבידים וארוכים בגוגל. </a:t>
            </a:r>
            <a:r>
              <a:rPr lang="he-IL" b="1" dirty="0" smtClean="0">
                <a:cs typeface="+mj-cs"/>
              </a:rPr>
              <a:t>גורמים עסקיים מעדיפים מנועי חיפוש ממוקדים</a:t>
            </a:r>
            <a:r>
              <a:rPr lang="he-IL" dirty="0" smtClean="0">
                <a:cs typeface="+mj-cs"/>
              </a:rPr>
              <a:t>. כך לדוגמא , התפתח השנתיים האחרונות מנוע חיפוש מתמחה לתעשיות המזון והמשקאות בשם </a:t>
            </a:r>
            <a:r>
              <a:rPr lang="en-US" u="sng" dirty="0" err="1" smtClean="0">
                <a:cs typeface="+mj-cs"/>
                <a:hlinkClick r:id="rId3"/>
              </a:rPr>
              <a:t>Innovadex</a:t>
            </a:r>
            <a:r>
              <a:rPr lang="he-IL" u="sng" dirty="0" smtClean="0">
                <a:cs typeface="+mj-cs"/>
                <a:hlinkClick r:id="rId3"/>
              </a:rPr>
              <a:t>.</a:t>
            </a:r>
            <a:r>
              <a:rPr lang="he-IL" dirty="0" smtClean="0">
                <a:cs typeface="+mj-cs"/>
              </a:rPr>
              <a:t> </a:t>
            </a:r>
          </a:p>
          <a:p>
            <a:pPr algn="r" rtl="1"/>
            <a:r>
              <a:rPr lang="he-IL" dirty="0" smtClean="0">
                <a:cs typeface="+mj-cs"/>
              </a:rPr>
              <a:t>המנוע יכול להניב תוצאות הרבה יותר ממוקדות בהשואה לגוגל , כולל מוצרים ופיתוח מוצרי מזון חדשים. </a:t>
            </a:r>
            <a:r>
              <a:rPr lang="en-US" u="sng" dirty="0" smtClean="0">
                <a:cs typeface="+mj-cs"/>
                <a:hlinkClick r:id="rId3"/>
              </a:rPr>
              <a:t>http://www.innovadex.com</a:t>
            </a:r>
            <a:endParaRPr lang="en-US" dirty="0" smtClean="0">
              <a:cs typeface="+mj-cs"/>
            </a:endParaRPr>
          </a:p>
          <a:p>
            <a:pPr algn="r" rtl="1"/>
            <a:endParaRPr lang="en-US" dirty="0"/>
          </a:p>
        </p:txBody>
      </p:sp>
      <p:pic>
        <p:nvPicPr>
          <p:cNvPr id="4" name="Picture 3" descr="divider nice.JPG"/>
          <p:cNvPicPr>
            <a:picLocks noChangeAspect="1"/>
          </p:cNvPicPr>
          <p:nvPr/>
        </p:nvPicPr>
        <p:blipFill>
          <a:blip r:embed="rId4"/>
          <a:stretch>
            <a:fillRect/>
          </a:stretch>
        </p:blipFill>
        <p:spPr>
          <a:xfrm>
            <a:off x="304800" y="5638800"/>
            <a:ext cx="952500" cy="809625"/>
          </a:xfrm>
          <a:prstGeom prst="rect">
            <a:avLst/>
          </a:prstGeom>
        </p:spPr>
      </p:pic>
      <p:pic>
        <p:nvPicPr>
          <p:cNvPr id="5" name="Picture 4" descr="divider nice.JPG"/>
          <p:cNvPicPr>
            <a:picLocks noChangeAspect="1"/>
          </p:cNvPicPr>
          <p:nvPr/>
        </p:nvPicPr>
        <p:blipFill>
          <a:blip r:embed="rId4"/>
          <a:stretch>
            <a:fillRect/>
          </a:stretch>
        </p:blipFill>
        <p:spPr>
          <a:xfrm>
            <a:off x="990600" y="5638800"/>
            <a:ext cx="952500" cy="809625"/>
          </a:xfrm>
          <a:prstGeom prst="rect">
            <a:avLst/>
          </a:prstGeom>
        </p:spPr>
      </p:pic>
      <p:pic>
        <p:nvPicPr>
          <p:cNvPr id="6" name="Picture 5" descr="divider nice.JPG"/>
          <p:cNvPicPr>
            <a:picLocks noChangeAspect="1"/>
          </p:cNvPicPr>
          <p:nvPr/>
        </p:nvPicPr>
        <p:blipFill>
          <a:blip r:embed="rId4"/>
          <a:stretch>
            <a:fillRect/>
          </a:stretch>
        </p:blipFill>
        <p:spPr>
          <a:xfrm>
            <a:off x="8191500" y="304800"/>
            <a:ext cx="952500" cy="8096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7448" cy="990600"/>
          </a:xfrm>
        </p:spPr>
        <p:txBody>
          <a:bodyPr>
            <a:normAutofit fontScale="90000"/>
          </a:bodyPr>
          <a:lstStyle/>
          <a:p>
            <a:r>
              <a:rPr lang="he-IL" b="1" dirty="0" smtClean="0"/>
              <a:t/>
            </a:r>
            <a:br>
              <a:rPr lang="he-IL" b="1" dirty="0" smtClean="0"/>
            </a:br>
            <a:r>
              <a:rPr lang="he-IL" b="1" dirty="0" smtClean="0"/>
              <a:t>מנוע חיפוש ייעודיים לאיתור מאמרים בטקסטים מלאים </a:t>
            </a:r>
            <a:r>
              <a:rPr lang="en-US" dirty="0" smtClean="0"/>
              <a:t/>
            </a:r>
            <a:br>
              <a:rPr lang="en-US" dirty="0" smtClean="0"/>
            </a:br>
            <a:endParaRPr lang="en-US" dirty="0"/>
          </a:p>
        </p:txBody>
      </p:sp>
      <p:sp>
        <p:nvSpPr>
          <p:cNvPr id="3" name="Content Placeholder 2"/>
          <p:cNvSpPr>
            <a:spLocks noGrp="1"/>
          </p:cNvSpPr>
          <p:nvPr>
            <p:ph sz="quarter" idx="1"/>
          </p:nvPr>
        </p:nvSpPr>
        <p:spPr>
          <a:xfrm>
            <a:off x="381000" y="1447800"/>
            <a:ext cx="8503920" cy="4572000"/>
          </a:xfrm>
        </p:spPr>
        <p:txBody>
          <a:bodyPr>
            <a:normAutofit lnSpcReduction="10000"/>
          </a:bodyPr>
          <a:lstStyle/>
          <a:p>
            <a:pPr algn="just" rtl="1"/>
            <a:r>
              <a:rPr lang="he-IL" u="sng" dirty="0" smtClean="0">
                <a:hlinkClick r:id="rId2"/>
              </a:rPr>
              <a:t>מנוע חיפוש ייעודי המשמש</a:t>
            </a:r>
            <a:r>
              <a:rPr lang="he-IL" dirty="0" smtClean="0"/>
              <a:t> כלי חיפוש לאיתור מאמרים בטקסט מלא . מכסה מעל 80 מיליון מאמרים בטקסטים מלאים ( </a:t>
            </a:r>
            <a:r>
              <a:rPr lang="en-US" dirty="0" smtClean="0"/>
              <a:t>full text</a:t>
            </a:r>
            <a:r>
              <a:rPr lang="he-IL" dirty="0" smtClean="0"/>
              <a:t>) בתחומים כגון הנדסה, ביוטכנולוגיה, אלקטרוניקה, אקולוגיה ועוד. </a:t>
            </a:r>
          </a:p>
          <a:p>
            <a:pPr algn="just" rtl="1"/>
            <a:endParaRPr lang="he-IL" dirty="0" smtClean="0"/>
          </a:p>
          <a:p>
            <a:pPr algn="just" rtl="1"/>
            <a:endParaRPr lang="en-US" dirty="0" smtClean="0"/>
          </a:p>
          <a:p>
            <a:pPr algn="just" rtl="1"/>
            <a:endParaRPr lang="he-IL" b="1" dirty="0" smtClean="0"/>
          </a:p>
          <a:p>
            <a:pPr algn="just" rtl="1"/>
            <a:endParaRPr lang="he-IL" b="1" dirty="0" smtClean="0"/>
          </a:p>
          <a:p>
            <a:pPr algn="just" rtl="1"/>
            <a:endParaRPr lang="he-IL" b="1" dirty="0" smtClean="0"/>
          </a:p>
          <a:p>
            <a:pPr algn="just" rtl="1"/>
            <a:r>
              <a:rPr lang="he-IL" b="1" dirty="0" smtClean="0"/>
              <a:t>כתובת מנוע החיפוש באינטרנט:</a:t>
            </a:r>
          </a:p>
          <a:p>
            <a:pPr algn="just" rtl="1">
              <a:buNone/>
            </a:pPr>
            <a:r>
              <a:rPr lang="he-IL" b="1" dirty="0" smtClean="0"/>
              <a:t>  </a:t>
            </a:r>
            <a:r>
              <a:rPr lang="en-US" b="1" u="sng" dirty="0" smtClean="0">
                <a:hlinkClick r:id="rId2"/>
              </a:rPr>
              <a:t>http://www.freefullpdf.com</a:t>
            </a:r>
            <a:endParaRPr lang="he-IL" b="1" u="sng" dirty="0" smtClean="0"/>
          </a:p>
          <a:p>
            <a:pPr algn="just" rtl="1"/>
            <a:endParaRPr lang="he-IL" b="1" u="sng" dirty="0" smtClean="0"/>
          </a:p>
          <a:p>
            <a:pPr algn="just" rtl="1"/>
            <a:endParaRPr lang="en-US" dirty="0" smtClean="0"/>
          </a:p>
          <a:p>
            <a:pPr algn="just"/>
            <a:endParaRPr lang="en-US" dirty="0"/>
          </a:p>
        </p:txBody>
      </p:sp>
      <p:pic>
        <p:nvPicPr>
          <p:cNvPr id="4" name="Picture 3" descr="fulltext search.JPG"/>
          <p:cNvPicPr>
            <a:picLocks noChangeAspect="1"/>
          </p:cNvPicPr>
          <p:nvPr/>
        </p:nvPicPr>
        <p:blipFill>
          <a:blip r:embed="rId3"/>
          <a:stretch>
            <a:fillRect/>
          </a:stretch>
        </p:blipFill>
        <p:spPr>
          <a:xfrm>
            <a:off x="1143000" y="2895600"/>
            <a:ext cx="7391400" cy="2052638"/>
          </a:xfrm>
          <a:prstGeom prst="rect">
            <a:avLst/>
          </a:prstGeom>
        </p:spPr>
      </p:pic>
      <p:pic>
        <p:nvPicPr>
          <p:cNvPr id="5" name="Picture 4" descr="divider nice.JPG"/>
          <p:cNvPicPr>
            <a:picLocks noChangeAspect="1"/>
          </p:cNvPicPr>
          <p:nvPr/>
        </p:nvPicPr>
        <p:blipFill>
          <a:blip r:embed="rId4"/>
          <a:stretch>
            <a:fillRect/>
          </a:stretch>
        </p:blipFill>
        <p:spPr>
          <a:xfrm>
            <a:off x="838200" y="5486400"/>
            <a:ext cx="952500" cy="809625"/>
          </a:xfrm>
          <a:prstGeom prst="rect">
            <a:avLst/>
          </a:prstGeom>
        </p:spPr>
      </p:pic>
      <p:pic>
        <p:nvPicPr>
          <p:cNvPr id="6" name="Picture 5" descr="divider nice.JPG"/>
          <p:cNvPicPr>
            <a:picLocks noChangeAspect="1"/>
          </p:cNvPicPr>
          <p:nvPr/>
        </p:nvPicPr>
        <p:blipFill>
          <a:blip r:embed="rId4"/>
          <a:stretch>
            <a:fillRect/>
          </a:stretch>
        </p:blipFill>
        <p:spPr>
          <a:xfrm>
            <a:off x="8528797" y="685800"/>
            <a:ext cx="615203" cy="52292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1219200"/>
          </a:xfrm>
        </p:spPr>
        <p:txBody>
          <a:bodyPr>
            <a:normAutofit fontScale="90000"/>
          </a:bodyPr>
          <a:lstStyle/>
          <a:p>
            <a:r>
              <a:rPr lang="he-IL" b="1" dirty="0" smtClean="0"/>
              <a:t/>
            </a:r>
            <a:br>
              <a:rPr lang="he-IL" b="1" dirty="0" smtClean="0"/>
            </a:br>
            <a:r>
              <a:rPr lang="he-IL" b="1" dirty="0" smtClean="0"/>
              <a:t/>
            </a:r>
            <a:br>
              <a:rPr lang="he-IL" b="1" dirty="0" smtClean="0"/>
            </a:br>
            <a:r>
              <a:rPr lang="he-IL" b="1" dirty="0" smtClean="0"/>
              <a:t>מנוע חיפוש ייעודי לאיתור קבצים </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fontScale="92500" lnSpcReduction="10000"/>
          </a:bodyPr>
          <a:lstStyle/>
          <a:p>
            <a:pPr algn="r" rtl="1"/>
            <a:endParaRPr lang="he-IL" dirty="0" smtClean="0"/>
          </a:p>
          <a:p>
            <a:pPr algn="just" rtl="1"/>
            <a:r>
              <a:rPr lang="he-IL" dirty="0" smtClean="0"/>
              <a:t>מנוע חיפוש ייעודי חדש שנוסף השנה האחרונה הוא מנוע חיפוש לאיתור קבצים, פעולה יומיומית שלנו, שאינה מחייבת לגשת למנוע החיפוש של גוגל דווקא אלא עדיף להיעזר במנוע חיפוש ייעודי ומעולה בשם </a:t>
            </a:r>
            <a:r>
              <a:rPr lang="en-US" dirty="0" smtClean="0">
                <a:hlinkClick r:id="rId2"/>
              </a:rPr>
              <a:t>FindFiles.net</a:t>
            </a:r>
            <a:r>
              <a:rPr lang="he-IL" dirty="0" smtClean="0"/>
              <a:t>  המכסה מעל 400 מיליון קבצים . </a:t>
            </a:r>
          </a:p>
          <a:p>
            <a:pPr algn="just" rtl="1"/>
            <a:endParaRPr lang="he-IL" dirty="0" smtClean="0"/>
          </a:p>
          <a:p>
            <a:pPr algn="just" rtl="1"/>
            <a:endParaRPr lang="en-US" dirty="0" smtClean="0"/>
          </a:p>
          <a:p>
            <a:pPr algn="just" rtl="1"/>
            <a:endParaRPr lang="he-IL" b="1" dirty="0" smtClean="0"/>
          </a:p>
          <a:p>
            <a:pPr algn="just" rtl="1"/>
            <a:endParaRPr lang="he-IL" b="1" dirty="0" smtClean="0"/>
          </a:p>
          <a:p>
            <a:pPr algn="just" rtl="1"/>
            <a:endParaRPr lang="he-IL" b="1" dirty="0" smtClean="0"/>
          </a:p>
          <a:p>
            <a:pPr algn="just" rtl="1"/>
            <a:r>
              <a:rPr lang="he-IL" b="1" dirty="0" smtClean="0"/>
              <a:t>כתובת מנוע החיפוש באינטרנט</a:t>
            </a:r>
            <a:r>
              <a:rPr lang="he-IL" dirty="0" smtClean="0"/>
              <a:t> : </a:t>
            </a:r>
            <a:r>
              <a:rPr lang="en-US" dirty="0" smtClean="0">
                <a:hlinkClick r:id="rId2"/>
              </a:rPr>
              <a:t>FindFiles.net</a:t>
            </a:r>
            <a:r>
              <a:rPr lang="he-IL" dirty="0" smtClean="0"/>
              <a:t>  </a:t>
            </a:r>
            <a:endParaRPr lang="en-US" dirty="0" smtClean="0"/>
          </a:p>
          <a:p>
            <a:pPr algn="just" rtl="1"/>
            <a:endParaRPr lang="en-US" dirty="0"/>
          </a:p>
        </p:txBody>
      </p:sp>
      <p:pic>
        <p:nvPicPr>
          <p:cNvPr id="4" name="Picture 3" descr="findfiles .net.JPG"/>
          <p:cNvPicPr>
            <a:picLocks noChangeAspect="1"/>
          </p:cNvPicPr>
          <p:nvPr/>
        </p:nvPicPr>
        <p:blipFill>
          <a:blip r:embed="rId3"/>
          <a:stretch>
            <a:fillRect/>
          </a:stretch>
        </p:blipFill>
        <p:spPr>
          <a:xfrm>
            <a:off x="1371600" y="3581400"/>
            <a:ext cx="6477000" cy="1752600"/>
          </a:xfrm>
          <a:prstGeom prst="rect">
            <a:avLst/>
          </a:prstGeom>
        </p:spPr>
      </p:pic>
      <p:pic>
        <p:nvPicPr>
          <p:cNvPr id="5" name="Picture 4" descr="divider nice.JPG"/>
          <p:cNvPicPr>
            <a:picLocks noChangeAspect="1"/>
          </p:cNvPicPr>
          <p:nvPr/>
        </p:nvPicPr>
        <p:blipFill>
          <a:blip r:embed="rId4"/>
          <a:stretch>
            <a:fillRect/>
          </a:stretch>
        </p:blipFill>
        <p:spPr>
          <a:xfrm>
            <a:off x="7393641" y="304800"/>
            <a:ext cx="1075765" cy="914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1752" y="228600"/>
            <a:ext cx="8537448" cy="990600"/>
          </a:xfrm>
        </p:spPr>
        <p:txBody>
          <a:bodyPr>
            <a:normAutofit fontScale="90000"/>
          </a:bodyPr>
          <a:lstStyle/>
          <a:p>
            <a:r>
              <a:rPr lang="he-IL" b="1" dirty="0"/>
              <a:t>עליית חשיבותם של מאגרי מידע עובדתיים </a:t>
            </a:r>
            <a:r>
              <a:rPr lang="en-US" dirty="0"/>
              <a:t/>
            </a:r>
            <a:br>
              <a:rPr lang="en-US" dirty="0"/>
            </a:br>
            <a:endParaRPr lang="he-IL" dirty="0"/>
          </a:p>
        </p:txBody>
      </p:sp>
      <p:sp>
        <p:nvSpPr>
          <p:cNvPr id="3" name="מציין מיקום תוכן 2"/>
          <p:cNvSpPr>
            <a:spLocks noGrp="1"/>
          </p:cNvSpPr>
          <p:nvPr>
            <p:ph sz="quarter" idx="1"/>
          </p:nvPr>
        </p:nvSpPr>
        <p:spPr/>
        <p:txBody>
          <a:bodyPr>
            <a:normAutofit lnSpcReduction="10000"/>
          </a:bodyPr>
          <a:lstStyle/>
          <a:p>
            <a:pPr algn="r"/>
            <a:endParaRPr lang="he-IL" dirty="0" smtClean="0"/>
          </a:p>
          <a:p>
            <a:pPr algn="r" rtl="1"/>
            <a:r>
              <a:rPr lang="he-IL" b="1" dirty="0" smtClean="0">
                <a:cs typeface="+mj-cs"/>
              </a:rPr>
              <a:t>מעבר </a:t>
            </a:r>
            <a:r>
              <a:rPr lang="he-IL" b="1" dirty="0">
                <a:cs typeface="+mj-cs"/>
              </a:rPr>
              <a:t>לחשיבות של </a:t>
            </a:r>
            <a:r>
              <a:rPr lang="he-IL" b="1" u="sng" dirty="0">
                <a:cs typeface="+mj-cs"/>
                <a:hlinkClick r:id="rId2"/>
              </a:rPr>
              <a:t>מאגר הנתונים של ה-CIA שחלקו </a:t>
            </a:r>
            <a:r>
              <a:rPr lang="he-IL" b="1" dirty="0">
                <a:cs typeface="+mj-cs"/>
              </a:rPr>
              <a:t>מעודכן ופתוח לציבור באינטרנט , מתפתחים פורטלים חדשים היכולים לסייע לנו באיסוף סדרות נתונים ועובדות על מדינות ומגזרים שונים בתוכם . אחד החדשניים שבהם הוא פורטל </a:t>
            </a:r>
            <a:r>
              <a:rPr lang="he-IL" b="1" u="sng" dirty="0">
                <a:cs typeface="+mj-cs"/>
                <a:hlinkClick r:id="rId3"/>
              </a:rPr>
              <a:t>http://www.factual.com</a:t>
            </a:r>
            <a:r>
              <a:rPr lang="he-IL" b="1" dirty="0">
                <a:cs typeface="+mj-cs"/>
              </a:rPr>
              <a:t>, שהוקם ע"י </a:t>
            </a:r>
            <a:r>
              <a:rPr lang="he-IL" b="1" u="sng" dirty="0">
                <a:cs typeface="+mj-cs"/>
                <a:hlinkClick r:id="rId4"/>
              </a:rPr>
              <a:t>מהנדס תוכנה ישראלי בארה"ב ( גיל אלבז</a:t>
            </a:r>
            <a:r>
              <a:rPr lang="he-IL" b="1" dirty="0">
                <a:cs typeface="+mj-cs"/>
              </a:rPr>
              <a:t>) . מדובר לא רק במאגרי נתונים אלא בטכנולוגיות מתקדמות ביותר להבניית המידע העובדתי .</a:t>
            </a:r>
            <a:endParaRPr lang="en-US" b="1" dirty="0">
              <a:cs typeface="+mj-cs"/>
            </a:endParaRPr>
          </a:p>
          <a:p>
            <a:pPr algn="r" rtl="1"/>
            <a:r>
              <a:rPr lang="he-IL" b="1" dirty="0">
                <a:cs typeface="+mj-cs"/>
              </a:rPr>
              <a:t>כך לדוגמא , </a:t>
            </a:r>
            <a:r>
              <a:rPr lang="he-IL" b="1" u="sng" dirty="0">
                <a:cs typeface="+mj-cs"/>
                <a:hlinkClick r:id="rId5"/>
              </a:rPr>
              <a:t>ניתן לראות את סדרות הנתונים העובדתיות בתחומי החינוך</a:t>
            </a:r>
            <a:r>
              <a:rPr lang="he-IL" b="1" dirty="0">
                <a:cs typeface="+mj-cs"/>
              </a:rPr>
              <a:t> , כאן בפורטל </a:t>
            </a:r>
            <a:r>
              <a:rPr lang="en-US" b="1" dirty="0">
                <a:cs typeface="+mj-cs"/>
              </a:rPr>
              <a:t>FACTUAL</a:t>
            </a:r>
          </a:p>
          <a:p>
            <a:pPr algn="r"/>
            <a:endParaRPr lang="he-IL" b="1" dirty="0">
              <a:cs typeface="+mj-cs"/>
            </a:endParaRPr>
          </a:p>
        </p:txBody>
      </p:sp>
      <p:pic>
        <p:nvPicPr>
          <p:cNvPr id="4" name="Picture 3" descr="divider nice.JPG"/>
          <p:cNvPicPr>
            <a:picLocks noChangeAspect="1"/>
          </p:cNvPicPr>
          <p:nvPr/>
        </p:nvPicPr>
        <p:blipFill>
          <a:blip r:embed="rId6"/>
          <a:stretch>
            <a:fillRect/>
          </a:stretch>
        </p:blipFill>
        <p:spPr>
          <a:xfrm>
            <a:off x="8068235" y="304800"/>
            <a:ext cx="1075765" cy="914400"/>
          </a:xfrm>
          <a:prstGeom prst="rect">
            <a:avLst/>
          </a:prstGeom>
        </p:spPr>
      </p:pic>
    </p:spTree>
    <p:extLst>
      <p:ext uri="{BB962C8B-B14F-4D97-AF65-F5344CB8AC3E}">
        <p14:creationId xmlns:p14="http://schemas.microsoft.com/office/powerpoint/2010/main" val="2530118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168</TotalTime>
  <Words>981</Words>
  <Application>Microsoft Office PowerPoint</Application>
  <PresentationFormat>‫הצגה על המסך (4:3)</PresentationFormat>
  <Paragraphs>107</Paragraphs>
  <Slides>21</Slides>
  <Notes>2</Notes>
  <HiddenSlides>0</HiddenSlides>
  <MMClips>0</MMClips>
  <ScaleCrop>false</ScaleCrop>
  <HeadingPairs>
    <vt:vector size="4" baseType="variant">
      <vt:variant>
        <vt:lpstr>ערכת נושא</vt:lpstr>
      </vt:variant>
      <vt:variant>
        <vt:i4>1</vt:i4>
      </vt:variant>
      <vt:variant>
        <vt:lpstr>כותרות שקופיות</vt:lpstr>
      </vt:variant>
      <vt:variant>
        <vt:i4>21</vt:i4>
      </vt:variant>
    </vt:vector>
  </HeadingPairs>
  <TitlesOfParts>
    <vt:vector size="22" baseType="lpstr">
      <vt:lpstr>Civic</vt:lpstr>
      <vt:lpstr>מבט רטרוספקטיבי על תחומי המידענות  2010-2011 </vt:lpstr>
      <vt:lpstr>נתחיל כמו כולכם , במנוע החיפוש של גוגל </vt:lpstr>
      <vt:lpstr>   ירידה באיכות התוצאות של מנוע החיפוש של גוגל</vt:lpstr>
      <vt:lpstr> המשמעויות של הירידה האיכותית בתוצאות גוגל </vt:lpstr>
      <vt:lpstr>Yometa היכולות של </vt:lpstr>
      <vt:lpstr>התפתחויות בתחומי מנועי חיפוש מתמחים</vt:lpstr>
      <vt:lpstr> מנוע חיפוש ייעודיים לאיתור מאמרים בטקסטים מלאים  </vt:lpstr>
      <vt:lpstr>  מנוע חיפוש ייעודי לאיתור קבצים  </vt:lpstr>
      <vt:lpstr>עליית חשיבותם של מאגרי מידע עובדתיים  </vt:lpstr>
      <vt:lpstr>  על כתפי גוגל שוכנים כמה יישומים המנסים להקל עלינו במיקוד התוצאות </vt:lpstr>
      <vt:lpstr>    התפתחויות בתחומי מאגרי המידע המקוונים</vt:lpstr>
      <vt:lpstr>מאגרי לקסיס-נקסיס</vt:lpstr>
      <vt:lpstr>Company Dossier </vt:lpstr>
      <vt:lpstr>  השינויים PROQUEST  </vt:lpstr>
      <vt:lpstr> עוד על השינויים -Proquest</vt:lpstr>
      <vt:lpstr>מצגת של PowerPoint</vt:lpstr>
      <vt:lpstr>מצגת של PowerPoint</vt:lpstr>
      <vt:lpstr>  חיפוש מאוחד של מאמרים וספרים אלקטרוניים  </vt:lpstr>
      <vt:lpstr>  שינויים במאגרי מידע מקוונים בזירה הישראלית  </vt:lpstr>
      <vt:lpstr>  חיפוש מאוחד (אינטגרטיבי) במאגרי ספריית אוניברסיטת חיפה  </vt:lpstr>
      <vt:lpstr>הסקירה המלאה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מבט רטרוספקטיבי על תחומי המידענות  2010-2011</dc:title>
  <dc:creator>Ami</dc:creator>
  <cp:lastModifiedBy>Ami Salant</cp:lastModifiedBy>
  <cp:revision>64</cp:revision>
  <dcterms:created xsi:type="dcterms:W3CDTF">2011-05-07T08:46:27Z</dcterms:created>
  <dcterms:modified xsi:type="dcterms:W3CDTF">2011-05-16T08:07:24Z</dcterms:modified>
</cp:coreProperties>
</file>